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320" r:id="rId3"/>
    <p:sldId id="322" r:id="rId4"/>
    <p:sldId id="323" r:id="rId5"/>
    <p:sldId id="324" r:id="rId6"/>
    <p:sldId id="325" r:id="rId7"/>
    <p:sldId id="326" r:id="rId8"/>
    <p:sldId id="327" r:id="rId9"/>
    <p:sldId id="328" r:id="rId10"/>
    <p:sldId id="330" r:id="rId11"/>
    <p:sldId id="333" r:id="rId12"/>
    <p:sldId id="334" r:id="rId13"/>
    <p:sldId id="272" r:id="rId14"/>
    <p:sldId id="335" r:id="rId15"/>
    <p:sldId id="337" r:id="rId16"/>
    <p:sldId id="340" r:id="rId17"/>
    <p:sldId id="341" r:id="rId18"/>
    <p:sldId id="342" r:id="rId19"/>
    <p:sldId id="343" r:id="rId20"/>
    <p:sldId id="344" r:id="rId21"/>
    <p:sldId id="345" r:id="rId22"/>
    <p:sldId id="346" r:id="rId23"/>
    <p:sldId id="284" r:id="rId24"/>
    <p:sldId id="285" r:id="rId25"/>
    <p:sldId id="286" r:id="rId26"/>
    <p:sldId id="287" r:id="rId27"/>
    <p:sldId id="288" r:id="rId28"/>
    <p:sldId id="289" r:id="rId29"/>
    <p:sldId id="347" r:id="rId30"/>
    <p:sldId id="348" r:id="rId31"/>
    <p:sldId id="349" r:id="rId32"/>
    <p:sldId id="350" r:id="rId33"/>
    <p:sldId id="294" r:id="rId34"/>
    <p:sldId id="295" r:id="rId35"/>
    <p:sldId id="296" r:id="rId36"/>
    <p:sldId id="297" r:id="rId37"/>
    <p:sldId id="298" r:id="rId38"/>
    <p:sldId id="351" r:id="rId39"/>
    <p:sldId id="352" r:id="rId40"/>
    <p:sldId id="353" r:id="rId41"/>
    <p:sldId id="354" r:id="rId42"/>
    <p:sldId id="355" r:id="rId43"/>
    <p:sldId id="356" r:id="rId44"/>
    <p:sldId id="357" r:id="rId45"/>
    <p:sldId id="306" r:id="rId46"/>
    <p:sldId id="307" r:id="rId47"/>
    <p:sldId id="308" r:id="rId48"/>
    <p:sldId id="309" r:id="rId49"/>
    <p:sldId id="310" r:id="rId50"/>
    <p:sldId id="311" r:id="rId51"/>
    <p:sldId id="312" r:id="rId52"/>
    <p:sldId id="31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6" autoAdjust="0"/>
    <p:restoredTop sz="72666" autoAdjust="0"/>
  </p:normalViewPr>
  <p:slideViewPr>
    <p:cSldViewPr snapToGrid="0">
      <p:cViewPr varScale="1">
        <p:scale>
          <a:sx n="45" d="100"/>
          <a:sy n="45" d="100"/>
        </p:scale>
        <p:origin x="1616" y="44"/>
      </p:cViewPr>
      <p:guideLst/>
    </p:cSldViewPr>
  </p:slideViewPr>
  <p:notesTextViewPr>
    <p:cViewPr>
      <p:scale>
        <a:sx n="1" d="1"/>
        <a:sy n="1" d="1"/>
      </p:scale>
      <p:origin x="0" y="0"/>
    </p:cViewPr>
  </p:notesTextViewPr>
  <p:sorterViewPr>
    <p:cViewPr>
      <p:scale>
        <a:sx n="100" d="100"/>
        <a:sy n="100" d="100"/>
      </p:scale>
      <p:origin x="0" y="-171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56AAD-5714-48D1-B6FE-357A5A849EAE}" type="datetimeFigureOut">
              <a:rPr lang="en-PH" smtClean="0"/>
              <a:t>26/03/2025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5E853-9B03-4094-93BA-8E3F4BA693B3}" type="slidenum">
              <a:rPr lang="en-PH" smtClean="0"/>
              <a:t>‹#›</a:t>
            </a:fld>
            <a:endParaRPr lang="en-PH"/>
          </a:p>
        </p:txBody>
      </p:sp>
    </p:spTree>
    <p:extLst>
      <p:ext uri="{BB962C8B-B14F-4D97-AF65-F5344CB8AC3E}">
        <p14:creationId xmlns:p14="http://schemas.microsoft.com/office/powerpoint/2010/main" val="242335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89050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92473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04477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None/>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329771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14880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24089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377529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806974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4480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981848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66735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23286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965551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None/>
            </a:pPr>
            <a:endParaRPr lang="en-PH" sz="1200" dirty="0">
              <a:solidFill>
                <a:schemeClr val="accent5">
                  <a:lumMod val="50000"/>
                </a:schemeClr>
              </a:solidFill>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817711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i="0"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442247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baseline="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45885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id-ID" sz="1200" kern="0" dirty="0">
              <a:solidFill>
                <a:schemeClr val="bg1"/>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33110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id-ID" sz="1200" dirty="0">
              <a:solidFill>
                <a:schemeClr val="bg1"/>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0729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21356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baseline="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76833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i="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72187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4440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136942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56520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91434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46481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8293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81833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baseline="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69515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baseline="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8236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8342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647260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sz="1200" kern="0" dirty="0">
              <a:solidFill>
                <a:schemeClr val="bg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4064132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055714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475640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4134740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937785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baseline="0" dirty="0"/>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1283163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PH" sz="1200" kern="1200" baseline="0" dirty="0">
              <a:solidFill>
                <a:schemeClr val="tx1"/>
              </a:solidFill>
              <a:latin typeface="+mn-lt"/>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789433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24849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258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PH" sz="1200" i="1" kern="1200" dirty="0">
              <a:solidFill>
                <a:schemeClr val="tx1"/>
              </a:solidFill>
              <a:effectLst/>
              <a:latin typeface="+mn-lt"/>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11049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1579716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E853-9B03-4094-93BA-8E3F4BA693B3}" type="slidenum">
              <a:rPr lang="en-PH" smtClean="0"/>
              <a:t>49</a:t>
            </a:fld>
            <a:endParaRPr lang="en-PH"/>
          </a:p>
        </p:txBody>
      </p:sp>
    </p:spTree>
    <p:extLst>
      <p:ext uri="{BB962C8B-B14F-4D97-AF65-F5344CB8AC3E}">
        <p14:creationId xmlns:p14="http://schemas.microsoft.com/office/powerpoint/2010/main" val="257696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692301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95648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18632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020483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72105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20B4-27B9-4805-9781-82B5C908C9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2A6FAA43-55E9-4AF7-9BA7-1687DF979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E72C1B4B-6CFA-44BA-87C2-C91C6828F602}"/>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5" name="Footer Placeholder 4">
            <a:extLst>
              <a:ext uri="{FF2B5EF4-FFF2-40B4-BE49-F238E27FC236}">
                <a16:creationId xmlns:a16="http://schemas.microsoft.com/office/drawing/2014/main" id="{81E539F7-ADCD-49AE-9747-F2C9D7247D9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78881B7-860F-42FA-87FD-6708437C620C}"/>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367308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9FB6-CC89-4379-9FB0-9172F3B36735}"/>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4EDE674A-26BC-410D-AE0C-B14023B886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381B68F0-A52D-4BBB-8EC4-E3F18C3C3581}"/>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5" name="Footer Placeholder 4">
            <a:extLst>
              <a:ext uri="{FF2B5EF4-FFF2-40B4-BE49-F238E27FC236}">
                <a16:creationId xmlns:a16="http://schemas.microsoft.com/office/drawing/2014/main" id="{62396CDF-8AAB-4402-8102-0A740473F36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BCA982A-DC56-4F88-AC1A-40F417FCBD37}"/>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93700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48DC1-14CC-4472-96CE-D7424B99B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10F60855-602A-472C-99AB-0AFE633C17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561022A2-5D9C-46CF-9361-46E4E21679E5}"/>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5" name="Footer Placeholder 4">
            <a:extLst>
              <a:ext uri="{FF2B5EF4-FFF2-40B4-BE49-F238E27FC236}">
                <a16:creationId xmlns:a16="http://schemas.microsoft.com/office/drawing/2014/main" id="{9CCB498C-D160-41DA-BE9B-88D66AC41910}"/>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B7413D8-5B0A-486A-84DC-5A4AD7B4C68B}"/>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63573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4073-5785-42BC-B270-4ADF5AB802DE}"/>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AF1CC9EC-2A58-4967-AC16-73D7DB6CF3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491CB4D-3562-4A4E-8620-0303B6B0ECB4}"/>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5" name="Footer Placeholder 4">
            <a:extLst>
              <a:ext uri="{FF2B5EF4-FFF2-40B4-BE49-F238E27FC236}">
                <a16:creationId xmlns:a16="http://schemas.microsoft.com/office/drawing/2014/main" id="{D79F8B6B-929D-42FE-A225-DCBD16FC6144}"/>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0C67E068-6AEE-4A33-9B5F-6AD2DF9083AB}"/>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12988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4BD2-591B-40E3-91DD-0A6A2BD28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6FF89F3A-BE79-47C1-9839-4287BA9E1E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C904D9-E883-4F3F-8424-BDD2C7A0A553}"/>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5" name="Footer Placeholder 4">
            <a:extLst>
              <a:ext uri="{FF2B5EF4-FFF2-40B4-BE49-F238E27FC236}">
                <a16:creationId xmlns:a16="http://schemas.microsoft.com/office/drawing/2014/main" id="{E0FE1A45-5095-447D-ABA2-75C757CEB0CA}"/>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9FFC1078-596A-4876-8A25-C32D15EF302A}"/>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377891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DF1A-F851-422C-A776-6C674CAB0EC8}"/>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9CF6FEFC-DC04-4AC9-866B-BA0CDE677B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1070D4D2-9704-405B-9488-DE42E5EF29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F8208596-B1EF-49DB-8595-8751F3E7FE0D}"/>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6" name="Footer Placeholder 5">
            <a:extLst>
              <a:ext uri="{FF2B5EF4-FFF2-40B4-BE49-F238E27FC236}">
                <a16:creationId xmlns:a16="http://schemas.microsoft.com/office/drawing/2014/main" id="{34BB79FB-C6BD-4DAD-A32B-05BAD6ABBF36}"/>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53A467ED-D74C-4322-A6AB-DC9C9BCD6396}"/>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312412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0D85-B922-454D-94A4-A5021C994974}"/>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A610A75B-21C0-41DF-8457-B264A953A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F1900F-F2EE-4787-9D02-6BF849886B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3821E578-4A4A-43BC-A4EA-1AD587FDD8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A6A97C-93B9-412A-B2C4-506C16F8557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88DEBF69-CD40-44C3-9526-FCFC0E1EE37B}"/>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8" name="Footer Placeholder 7">
            <a:extLst>
              <a:ext uri="{FF2B5EF4-FFF2-40B4-BE49-F238E27FC236}">
                <a16:creationId xmlns:a16="http://schemas.microsoft.com/office/drawing/2014/main" id="{26447E97-D0BC-4A9D-A433-FE61FA6F5673}"/>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E3A6454B-60A7-4420-B09E-656698D7BE14}"/>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858959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4A76-54E2-4584-846C-DD6F0159AF37}"/>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54D418DA-75F1-4ACB-8017-5129187C9B08}"/>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4" name="Footer Placeholder 3">
            <a:extLst>
              <a:ext uri="{FF2B5EF4-FFF2-40B4-BE49-F238E27FC236}">
                <a16:creationId xmlns:a16="http://schemas.microsoft.com/office/drawing/2014/main" id="{70C6E7E4-6611-44F7-9652-FE63C977390E}"/>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D10011D-5407-4228-8680-E95381DFFCFC}"/>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346586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2465C-6C0E-47A4-BA7B-E7EA0E46E855}"/>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3" name="Footer Placeholder 2">
            <a:extLst>
              <a:ext uri="{FF2B5EF4-FFF2-40B4-BE49-F238E27FC236}">
                <a16:creationId xmlns:a16="http://schemas.microsoft.com/office/drawing/2014/main" id="{4DCF0BBB-FC4B-49E2-89E8-79C36BBB171B}"/>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8EFE61C5-8179-47C3-A093-737CFAA971FD}"/>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2082882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17EF7-6B1C-4C00-923D-42EABF8D0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04E17834-2F6E-4017-BB87-918A8D710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8412AB5F-04FD-43F4-90DF-1870D8479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7D4C52-1F78-4A6F-9145-B1617BD9DC9D}"/>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6" name="Footer Placeholder 5">
            <a:extLst>
              <a:ext uri="{FF2B5EF4-FFF2-40B4-BE49-F238E27FC236}">
                <a16:creationId xmlns:a16="http://schemas.microsoft.com/office/drawing/2014/main" id="{2A3EA321-A068-49AD-8C72-8E8AE307C429}"/>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965AB90A-133F-4C8E-851C-D67C38504E86}"/>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3273735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270A-AE33-4D65-A5CE-1DDAA3418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C37D54FD-1CE3-4086-9D6D-0C580C718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C698BB04-CF39-4F25-A0A9-7D4BB99DD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DDE60B-E85E-4277-8532-8C3BBA3743DA}"/>
              </a:ext>
            </a:extLst>
          </p:cNvPr>
          <p:cNvSpPr>
            <a:spLocks noGrp="1"/>
          </p:cNvSpPr>
          <p:nvPr>
            <p:ph type="dt" sz="half" idx="10"/>
          </p:nvPr>
        </p:nvSpPr>
        <p:spPr/>
        <p:txBody>
          <a:bodyPr/>
          <a:lstStyle/>
          <a:p>
            <a:fld id="{A70D451E-AF00-4DE7-943A-BAF8A854EC1D}" type="datetimeFigureOut">
              <a:rPr lang="en-PH" smtClean="0"/>
              <a:t>26/03/2025</a:t>
            </a:fld>
            <a:endParaRPr lang="en-PH"/>
          </a:p>
        </p:txBody>
      </p:sp>
      <p:sp>
        <p:nvSpPr>
          <p:cNvPr id="6" name="Footer Placeholder 5">
            <a:extLst>
              <a:ext uri="{FF2B5EF4-FFF2-40B4-BE49-F238E27FC236}">
                <a16:creationId xmlns:a16="http://schemas.microsoft.com/office/drawing/2014/main" id="{B2DD5560-CE42-40DD-A19F-CB96E591DC15}"/>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68066D02-DCC4-480B-8AEE-AD19CB5AE212}"/>
              </a:ext>
            </a:extLst>
          </p:cNvPr>
          <p:cNvSpPr>
            <a:spLocks noGrp="1"/>
          </p:cNvSpPr>
          <p:nvPr>
            <p:ph type="sldNum" sz="quarter" idx="12"/>
          </p:nvPr>
        </p:nvSpPr>
        <p:spPr/>
        <p:txBody>
          <a:bodyPr/>
          <a:lstStyle/>
          <a:p>
            <a:fld id="{24235158-E0BA-4CA9-9431-0501CCF45AEA}" type="slidenum">
              <a:rPr lang="en-PH" smtClean="0"/>
              <a:t>‹#›</a:t>
            </a:fld>
            <a:endParaRPr lang="en-PH"/>
          </a:p>
        </p:txBody>
      </p:sp>
    </p:spTree>
    <p:extLst>
      <p:ext uri="{BB962C8B-B14F-4D97-AF65-F5344CB8AC3E}">
        <p14:creationId xmlns:p14="http://schemas.microsoft.com/office/powerpoint/2010/main" val="3515718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AE8FF-C905-4D6C-910A-506493F6A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95D65520-9D29-49D5-84AB-CA2AEB826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EBE6F81-E564-4CFC-838E-A63D0BE79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D451E-AF00-4DE7-943A-BAF8A854EC1D}" type="datetimeFigureOut">
              <a:rPr lang="en-PH" smtClean="0"/>
              <a:t>26/03/2025</a:t>
            </a:fld>
            <a:endParaRPr lang="en-PH"/>
          </a:p>
        </p:txBody>
      </p:sp>
      <p:sp>
        <p:nvSpPr>
          <p:cNvPr id="5" name="Footer Placeholder 4">
            <a:extLst>
              <a:ext uri="{FF2B5EF4-FFF2-40B4-BE49-F238E27FC236}">
                <a16:creationId xmlns:a16="http://schemas.microsoft.com/office/drawing/2014/main" id="{22A83735-30C5-4338-B9E9-1B98F9B09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FE3980AA-AB0B-419F-9B82-E35B31DDC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35158-E0BA-4CA9-9431-0501CCF45AEA}" type="slidenum">
              <a:rPr lang="en-PH" smtClean="0"/>
              <a:t>‹#›</a:t>
            </a:fld>
            <a:endParaRPr lang="en-PH"/>
          </a:p>
        </p:txBody>
      </p:sp>
    </p:spTree>
    <p:extLst>
      <p:ext uri="{BB962C8B-B14F-4D97-AF65-F5344CB8AC3E}">
        <p14:creationId xmlns:p14="http://schemas.microsoft.com/office/powerpoint/2010/main" val="541458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21.jpe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17.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21.jpe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18.xml"/><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8.png"/><Relationship Id="rId5" Type="http://schemas.openxmlformats.org/officeDocument/2006/relationships/image" Target="../media/image8.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13.png"/><Relationship Id="rId9" Type="http://schemas.openxmlformats.org/officeDocument/2006/relationships/image" Target="../media/image36.png"/><Relationship Id="rId1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8.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9.png"/><Relationship Id="rId7" Type="http://schemas.openxmlformats.org/officeDocument/2006/relationships/image" Target="../media/image59.png"/><Relationship Id="rId12"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8.png"/><Relationship Id="rId5" Type="http://schemas.openxmlformats.org/officeDocument/2006/relationships/image" Target="../media/image63.png"/><Relationship Id="rId10" Type="http://schemas.openxmlformats.org/officeDocument/2006/relationships/image" Target="../media/image62.svg"/><Relationship Id="rId4" Type="http://schemas.openxmlformats.org/officeDocument/2006/relationships/image" Target="../media/image70.sv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55.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2.png"/><Relationship Id="rId4" Type="http://schemas.openxmlformats.org/officeDocument/2006/relationships/image" Target="../media/image71.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4.sv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4.sv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80.png"/><Relationship Id="rId18" Type="http://schemas.openxmlformats.org/officeDocument/2006/relationships/image" Target="../media/image2.png"/><Relationship Id="rId3" Type="http://schemas.openxmlformats.org/officeDocument/2006/relationships/image" Target="../media/image75.jpeg"/><Relationship Id="rId7" Type="http://schemas.openxmlformats.org/officeDocument/2006/relationships/image" Target="../media/image44.png"/><Relationship Id="rId12" Type="http://schemas.openxmlformats.org/officeDocument/2006/relationships/image" Target="../media/image79.svg"/><Relationship Id="rId17" Type="http://schemas.openxmlformats.org/officeDocument/2006/relationships/image" Target="../media/image8.png"/><Relationship Id="rId2" Type="http://schemas.openxmlformats.org/officeDocument/2006/relationships/notesSlide" Target="../notesSlides/notesSlide37.xml"/><Relationship Id="rId16"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78.png"/><Relationship Id="rId5" Type="http://schemas.openxmlformats.org/officeDocument/2006/relationships/image" Target="../media/image76.png"/><Relationship Id="rId15" Type="http://schemas.openxmlformats.org/officeDocument/2006/relationships/image" Target="../media/image82.png"/><Relationship Id="rId10" Type="http://schemas.openxmlformats.org/officeDocument/2006/relationships/image" Target="../media/image37.svg"/><Relationship Id="rId4" Type="http://schemas.openxmlformats.org/officeDocument/2006/relationships/image" Target="../media/image13.png"/><Relationship Id="rId9" Type="http://schemas.openxmlformats.org/officeDocument/2006/relationships/image" Target="../media/image36.png"/><Relationship Id="rId14" Type="http://schemas.openxmlformats.org/officeDocument/2006/relationships/image" Target="../media/image81.svg"/></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84.gif"/><Relationship Id="rId7"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gif"/><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8.gif"/><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gif"/><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gif"/><Relationship Id="rId7"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4.gif"/><Relationship Id="rId7"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4.gif"/><Relationship Id="rId7"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4.sv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6.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9749AEE-A1BE-4C6C-87E7-5ACB10861D59}"/>
              </a:ext>
            </a:extLst>
          </p:cNvPr>
          <p:cNvGrpSpPr/>
          <p:nvPr/>
        </p:nvGrpSpPr>
        <p:grpSpPr>
          <a:xfrm>
            <a:off x="1" y="-115747"/>
            <a:ext cx="12191999" cy="6973747"/>
            <a:chOff x="0" y="-2"/>
            <a:chExt cx="18287999" cy="10287002"/>
          </a:xfrm>
        </p:grpSpPr>
        <p:pic>
          <p:nvPicPr>
            <p:cNvPr id="15" name="Google Shape;16;p10">
              <a:extLst>
                <a:ext uri="{FF2B5EF4-FFF2-40B4-BE49-F238E27FC236}">
                  <a16:creationId xmlns:a16="http://schemas.microsoft.com/office/drawing/2014/main" id="{43F08FEF-A67F-4759-9C3D-ECD5D13095FA}"/>
                </a:ext>
              </a:extLst>
            </p:cNvPr>
            <p:cNvPicPr preferRelativeResize="0"/>
            <p:nvPr/>
          </p:nvPicPr>
          <p:blipFill rotWithShape="1">
            <a:blip r:embed="rId3">
              <a:clrChange>
                <a:clrFrom>
                  <a:srgbClr val="FFFFFF"/>
                </a:clrFrom>
                <a:clrTo>
                  <a:srgbClr val="FFFFFF">
                    <a:alpha val="0"/>
                  </a:srgbClr>
                </a:clrTo>
              </a:clrChange>
              <a:alphaModFix/>
            </a:blip>
            <a:srcRect t="39475" r="35491" b="3222"/>
            <a:stretch/>
          </p:blipFill>
          <p:spPr>
            <a:xfrm>
              <a:off x="0" y="-2"/>
              <a:ext cx="18287999" cy="10287002"/>
            </a:xfrm>
            <a:prstGeom prst="rect">
              <a:avLst/>
            </a:prstGeom>
            <a:noFill/>
            <a:ln>
              <a:noFill/>
            </a:ln>
          </p:spPr>
        </p:pic>
        <p:pic>
          <p:nvPicPr>
            <p:cNvPr id="16" name="Google Shape;22;p10" descr="C:\Users\abby\Desktop\COA Style Guide\Assets\COA Logo.png">
              <a:extLst>
                <a:ext uri="{FF2B5EF4-FFF2-40B4-BE49-F238E27FC236}">
                  <a16:creationId xmlns:a16="http://schemas.microsoft.com/office/drawing/2014/main" id="{BB4C05CC-FB58-4AD7-8838-BC1F73D8494D}"/>
                </a:ext>
              </a:extLst>
            </p:cNvPr>
            <p:cNvPicPr preferRelativeResize="0"/>
            <p:nvPr/>
          </p:nvPicPr>
          <p:blipFill rotWithShape="1">
            <a:blip r:embed="rId4">
              <a:alphaModFix/>
            </a:blip>
            <a:srcRect/>
            <a:stretch/>
          </p:blipFill>
          <p:spPr>
            <a:xfrm>
              <a:off x="762000" y="7429500"/>
              <a:ext cx="2400298" cy="2362200"/>
            </a:xfrm>
            <a:prstGeom prst="rect">
              <a:avLst/>
            </a:prstGeom>
            <a:noFill/>
            <a:ln>
              <a:noFill/>
            </a:ln>
          </p:spPr>
        </p:pic>
      </p:grpSp>
      <p:sp>
        <p:nvSpPr>
          <p:cNvPr id="9" name="Freeform 4">
            <a:extLst>
              <a:ext uri="{FF2B5EF4-FFF2-40B4-BE49-F238E27FC236}">
                <a16:creationId xmlns:a16="http://schemas.microsoft.com/office/drawing/2014/main" id="{7ADA160A-216B-480E-8EEB-01B16D6D3EAC}"/>
              </a:ext>
            </a:extLst>
          </p:cNvPr>
          <p:cNvSpPr/>
          <p:nvPr/>
        </p:nvSpPr>
        <p:spPr>
          <a:xfrm>
            <a:off x="8061960" y="217236"/>
            <a:ext cx="3980174" cy="9620659"/>
          </a:xfrm>
          <a:custGeom>
            <a:avLst/>
            <a:gdLst/>
            <a:ahLst/>
            <a:cxnLst/>
            <a:rect l="l" t="t" r="r" b="b"/>
            <a:pathLst>
              <a:path w="5970261" h="14430989">
                <a:moveTo>
                  <a:pt x="0" y="0"/>
                </a:moveTo>
                <a:lnTo>
                  <a:pt x="5970261" y="0"/>
                </a:lnTo>
                <a:lnTo>
                  <a:pt x="5970261" y="14430990"/>
                </a:lnTo>
                <a:lnTo>
                  <a:pt x="0" y="14430990"/>
                </a:lnTo>
                <a:lnTo>
                  <a:pt x="0" y="0"/>
                </a:lnTo>
                <a:close/>
              </a:path>
            </a:pathLst>
          </a:custGeom>
          <a:blipFill>
            <a:blip r:embed="rId5"/>
            <a:stretch>
              <a:fillRect l="-3951" r="-3951" b="-9361"/>
            </a:stretch>
          </a:blipFill>
        </p:spPr>
        <p:txBody>
          <a:bodyPr/>
          <a:lstStyle/>
          <a:p>
            <a:endParaRPr lang="en-PH"/>
          </a:p>
        </p:txBody>
      </p:sp>
      <p:sp>
        <p:nvSpPr>
          <p:cNvPr id="14" name="TextBox 13">
            <a:extLst>
              <a:ext uri="{FF2B5EF4-FFF2-40B4-BE49-F238E27FC236}">
                <a16:creationId xmlns:a16="http://schemas.microsoft.com/office/drawing/2014/main" id="{F2A9359D-2D92-4749-BA5E-8756775870F0}"/>
              </a:ext>
            </a:extLst>
          </p:cNvPr>
          <p:cNvSpPr txBox="1"/>
          <p:nvPr/>
        </p:nvSpPr>
        <p:spPr>
          <a:xfrm>
            <a:off x="1914524" y="700088"/>
            <a:ext cx="6147435" cy="3939540"/>
          </a:xfrm>
          <a:prstGeom prst="rect">
            <a:avLst/>
          </a:prstGeom>
          <a:noFill/>
        </p:spPr>
        <p:txBody>
          <a:bodyPr wrap="square" rtlCol="0">
            <a:spAutoFit/>
          </a:bodyPr>
          <a:lstStyle/>
          <a:p>
            <a:pPr algn="r"/>
            <a:r>
              <a:rPr lang="en-US" sz="2500" dirty="0">
                <a:solidFill>
                  <a:srgbClr val="002060"/>
                </a:solidFill>
                <a:latin typeface="Arial Black" panose="020B0A04020102020204" pitchFamily="34" charset="0"/>
                <a:cs typeface="Aldhabi" panose="01000000000000000000" pitchFamily="2" charset="-78"/>
              </a:rPr>
              <a:t>OVERVIEW OF THE HANDBOOK ON THE FINANCIAL TRANSACTIONS OF THE SANGGUNIANG KABATAAN (HFTSK)</a:t>
            </a:r>
          </a:p>
          <a:p>
            <a:pPr algn="r"/>
            <a:endParaRPr lang="en-US" sz="2500" dirty="0">
              <a:solidFill>
                <a:srgbClr val="002060"/>
              </a:solidFill>
              <a:latin typeface="Arial Black" panose="020B0A04020102020204" pitchFamily="34" charset="0"/>
              <a:cs typeface="Aldhabi" panose="01000000000000000000" pitchFamily="2" charset="-78"/>
            </a:endParaRPr>
          </a:p>
          <a:p>
            <a:pPr algn="r"/>
            <a:r>
              <a:rPr lang="en-US" sz="2000" dirty="0">
                <a:solidFill>
                  <a:srgbClr val="002060"/>
                </a:solidFill>
                <a:latin typeface="Arial Black" panose="020B0A04020102020204" pitchFamily="34" charset="0"/>
                <a:cs typeface="Aldhabi" panose="01000000000000000000" pitchFamily="2" charset="-78"/>
              </a:rPr>
              <a:t>A</a:t>
            </a:r>
            <a:r>
              <a:rPr lang="en-PH" sz="2000" dirty="0">
                <a:solidFill>
                  <a:srgbClr val="002060"/>
                </a:solidFill>
                <a:latin typeface="Arial Black" panose="020B0A04020102020204" pitchFamily="34" charset="0"/>
                <a:cs typeface="Aldhabi" panose="01000000000000000000" pitchFamily="2" charset="-78"/>
              </a:rPr>
              <a:t>s presented by:</a:t>
            </a:r>
          </a:p>
          <a:p>
            <a:pPr algn="r"/>
            <a:r>
              <a:rPr lang="en-PH" sz="2000" dirty="0">
                <a:solidFill>
                  <a:srgbClr val="002060"/>
                </a:solidFill>
                <a:latin typeface="Arial Black" panose="020B0A04020102020204" pitchFamily="34" charset="0"/>
                <a:cs typeface="Aldhabi" panose="01000000000000000000" pitchFamily="2" charset="-78"/>
              </a:rPr>
              <a:t>Atty. Roland Café Pondoc, CPA, </a:t>
            </a:r>
          </a:p>
          <a:p>
            <a:pPr algn="r"/>
            <a:r>
              <a:rPr lang="en-PH" sz="2000" dirty="0">
                <a:solidFill>
                  <a:srgbClr val="002060"/>
                </a:solidFill>
                <a:latin typeface="Arial Black" panose="020B0A04020102020204" pitchFamily="34" charset="0"/>
                <a:cs typeface="Aldhabi" panose="01000000000000000000" pitchFamily="2" charset="-78"/>
              </a:rPr>
              <a:t>MBA, REB, REA, Lt. Col. PAF (Res.)</a:t>
            </a:r>
          </a:p>
          <a:p>
            <a:pPr algn="r"/>
            <a:r>
              <a:rPr lang="en-PH" sz="2000" dirty="0">
                <a:solidFill>
                  <a:srgbClr val="002060"/>
                </a:solidFill>
                <a:latin typeface="Arial Black" panose="020B0A04020102020204" pitchFamily="34" charset="0"/>
                <a:cs typeface="Aldhabi" panose="01000000000000000000" pitchFamily="2" charset="-78"/>
              </a:rPr>
              <a:t>PICPA National President</a:t>
            </a:r>
          </a:p>
          <a:p>
            <a:pPr algn="r"/>
            <a:r>
              <a:rPr lang="en-PH" sz="2000" dirty="0">
                <a:solidFill>
                  <a:srgbClr val="002060"/>
                </a:solidFill>
                <a:latin typeface="Arial Black" panose="020B0A04020102020204" pitchFamily="34" charset="0"/>
                <a:cs typeface="Aldhabi" panose="01000000000000000000" pitchFamily="2" charset="-78"/>
              </a:rPr>
              <a:t>Former COA Commissioner  </a:t>
            </a:r>
            <a:endParaRPr lang="en-US" sz="2000" dirty="0">
              <a:solidFill>
                <a:srgbClr val="002060"/>
              </a:solidFill>
              <a:latin typeface="Arial Black" panose="020B0A04020102020204" pitchFamily="34" charset="0"/>
              <a:cs typeface="Aldhabi" panose="01000000000000000000" pitchFamily="2" charset="-78"/>
            </a:endParaRPr>
          </a:p>
        </p:txBody>
      </p:sp>
      <p:sp>
        <p:nvSpPr>
          <p:cNvPr id="8" name="TextBox 7">
            <a:extLst>
              <a:ext uri="{FF2B5EF4-FFF2-40B4-BE49-F238E27FC236}">
                <a16:creationId xmlns:a16="http://schemas.microsoft.com/office/drawing/2014/main" id="{6CF17FA0-7C9A-4FD8-B06D-11D560DE2F9B}"/>
              </a:ext>
            </a:extLst>
          </p:cNvPr>
          <p:cNvSpPr txBox="1"/>
          <p:nvPr/>
        </p:nvSpPr>
        <p:spPr>
          <a:xfrm>
            <a:off x="3486150" y="4920849"/>
            <a:ext cx="4506923" cy="1200329"/>
          </a:xfrm>
          <a:prstGeom prst="rect">
            <a:avLst/>
          </a:prstGeom>
          <a:noFill/>
        </p:spPr>
        <p:txBody>
          <a:bodyPr wrap="square" rtlCol="0">
            <a:spAutoFit/>
          </a:bodyPr>
          <a:lstStyle/>
          <a:p>
            <a:pPr algn="r"/>
            <a:r>
              <a:rPr lang="en-PH" sz="2400" b="1" dirty="0">
                <a:solidFill>
                  <a:prstClr val="black"/>
                </a:solidFill>
                <a:latin typeface="+mj-lt"/>
              </a:rPr>
              <a:t>March 27, 2025</a:t>
            </a:r>
          </a:p>
          <a:p>
            <a:pPr algn="r"/>
            <a:r>
              <a:rPr lang="en-PH" sz="2400" b="1" dirty="0">
                <a:solidFill>
                  <a:prstClr val="black"/>
                </a:solidFill>
                <a:latin typeface="+mj-lt"/>
              </a:rPr>
              <a:t>PHALGA Summit</a:t>
            </a:r>
          </a:p>
          <a:p>
            <a:pPr algn="r"/>
            <a:r>
              <a:rPr lang="en-US" sz="2400" b="1" dirty="0">
                <a:solidFill>
                  <a:prstClr val="black"/>
                </a:solidFill>
                <a:latin typeface="+mj-lt"/>
              </a:rPr>
              <a:t>Laoag City</a:t>
            </a:r>
            <a:endParaRPr lang="en-PH" sz="2400" b="1" dirty="0">
              <a:solidFill>
                <a:prstClr val="black"/>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71C9A4-18EB-4B4F-B572-91BA3264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20" name="Rectangle 19">
            <a:extLst>
              <a:ext uri="{FF2B5EF4-FFF2-40B4-BE49-F238E27FC236}">
                <a16:creationId xmlns:a16="http://schemas.microsoft.com/office/drawing/2014/main" id="{76CF0FCB-E54E-44E4-8A82-7D67769CEA4A}"/>
              </a:ext>
            </a:extLst>
          </p:cNvPr>
          <p:cNvSpPr/>
          <p:nvPr/>
        </p:nvSpPr>
        <p:spPr>
          <a:xfrm>
            <a:off x="-2533" y="0"/>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0" name="Group 29">
            <a:extLst>
              <a:ext uri="{FF2B5EF4-FFF2-40B4-BE49-F238E27FC236}">
                <a16:creationId xmlns:a16="http://schemas.microsoft.com/office/drawing/2014/main" id="{BCE35954-54A1-47AC-BC8A-1495F101E292}"/>
              </a:ext>
            </a:extLst>
          </p:cNvPr>
          <p:cNvGrpSpPr/>
          <p:nvPr/>
        </p:nvGrpSpPr>
        <p:grpSpPr>
          <a:xfrm>
            <a:off x="9026745" y="-764324"/>
            <a:ext cx="3632967" cy="2918519"/>
            <a:chOff x="13540117" y="-1146485"/>
            <a:chExt cx="5449451" cy="4377778"/>
          </a:xfrm>
        </p:grpSpPr>
        <p:sp>
          <p:nvSpPr>
            <p:cNvPr id="31" name="Oval 30">
              <a:extLst>
                <a:ext uri="{FF2B5EF4-FFF2-40B4-BE49-F238E27FC236}">
                  <a16:creationId xmlns:a16="http://schemas.microsoft.com/office/drawing/2014/main" id="{C1A21CA5-7FDF-40BD-9C2B-EA93DCEFB5FA}"/>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2" name="Oval 31">
              <a:extLst>
                <a:ext uri="{FF2B5EF4-FFF2-40B4-BE49-F238E27FC236}">
                  <a16:creationId xmlns:a16="http://schemas.microsoft.com/office/drawing/2014/main" id="{0528EE4A-1E99-4CBB-8D46-1B3A299AA670}"/>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3" name="Oval 32">
              <a:extLst>
                <a:ext uri="{FF2B5EF4-FFF2-40B4-BE49-F238E27FC236}">
                  <a16:creationId xmlns:a16="http://schemas.microsoft.com/office/drawing/2014/main" id="{722E26A4-C425-46E5-86A7-AC107C9C60E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 name="Group 1">
            <a:extLst>
              <a:ext uri="{FF2B5EF4-FFF2-40B4-BE49-F238E27FC236}">
                <a16:creationId xmlns:a16="http://schemas.microsoft.com/office/drawing/2014/main" id="{94F2DDFB-ECA8-4963-BD6A-52D802FA242A}"/>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229BBC08-B72B-431F-B1A0-79905D10A9E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3DCCFA3A-DB5D-4FC4-87C2-627C667A0993}"/>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5" name="Oval 4">
            <a:extLst>
              <a:ext uri="{FF2B5EF4-FFF2-40B4-BE49-F238E27FC236}">
                <a16:creationId xmlns:a16="http://schemas.microsoft.com/office/drawing/2014/main" id="{8700A3F3-BF5C-4638-BCEB-DE2D847C1137}"/>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TextBox 5">
            <a:extLst>
              <a:ext uri="{FF2B5EF4-FFF2-40B4-BE49-F238E27FC236}">
                <a16:creationId xmlns:a16="http://schemas.microsoft.com/office/drawing/2014/main" id="{B66EB01E-B599-43E8-9CCA-0AAFF486730E}"/>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cs typeface="Segoe UI Semibold" panose="020B0702040204020203" pitchFamily="34" charset="0"/>
              </a:rPr>
              <a:t>Background Information of IRR of RA No. 10742</a:t>
            </a:r>
            <a:endParaRPr lang="en-PH" sz="2500" dirty="0">
              <a:solidFill>
                <a:schemeClr val="bg1"/>
              </a:solidFill>
              <a:latin typeface="Arial Black" panose="020B0A04020102020204" pitchFamily="34" charset="0"/>
              <a:cs typeface="Segoe UI Semibold" panose="020B0702040204020203" pitchFamily="34" charset="0"/>
            </a:endParaRPr>
          </a:p>
        </p:txBody>
      </p:sp>
      <p:grpSp>
        <p:nvGrpSpPr>
          <p:cNvPr id="8" name="Group 7">
            <a:extLst>
              <a:ext uri="{FF2B5EF4-FFF2-40B4-BE49-F238E27FC236}">
                <a16:creationId xmlns:a16="http://schemas.microsoft.com/office/drawing/2014/main" id="{CD044652-C00F-4B83-BD12-8252ED995942}"/>
              </a:ext>
            </a:extLst>
          </p:cNvPr>
          <p:cNvGrpSpPr/>
          <p:nvPr/>
        </p:nvGrpSpPr>
        <p:grpSpPr>
          <a:xfrm>
            <a:off x="9810386" y="374035"/>
            <a:ext cx="1857429" cy="2387641"/>
            <a:chOff x="5474710" y="1268760"/>
            <a:chExt cx="2271336" cy="3108476"/>
          </a:xfrm>
        </p:grpSpPr>
        <p:pic>
          <p:nvPicPr>
            <p:cNvPr id="9" name="Picture 4">
              <a:extLst>
                <a:ext uri="{FF2B5EF4-FFF2-40B4-BE49-F238E27FC236}">
                  <a16:creationId xmlns:a16="http://schemas.microsoft.com/office/drawing/2014/main" id="{2D1BD9D2-DACD-44B7-983A-D842D1D043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89C2B-5BA9-4E91-9BA0-351C9B2669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id="{A898A293-B1D3-42D2-8FCD-AEFB03DF8C42}"/>
              </a:ext>
            </a:extLst>
          </p:cNvPr>
          <p:cNvGrpSpPr/>
          <p:nvPr/>
        </p:nvGrpSpPr>
        <p:grpSpPr>
          <a:xfrm>
            <a:off x="200025" y="1486732"/>
            <a:ext cx="9014673" cy="5152312"/>
            <a:chOff x="2914235" y="2781300"/>
            <a:chExt cx="9430165" cy="4441207"/>
          </a:xfrm>
        </p:grpSpPr>
        <p:sp>
          <p:nvSpPr>
            <p:cNvPr id="14" name="TextBox 8">
              <a:extLst>
                <a:ext uri="{FF2B5EF4-FFF2-40B4-BE49-F238E27FC236}">
                  <a16:creationId xmlns:a16="http://schemas.microsoft.com/office/drawing/2014/main" id="{98A85B6D-4752-40B7-B843-3ED94A47EDC3}"/>
                </a:ext>
              </a:extLst>
            </p:cNvPr>
            <p:cNvSpPr txBox="1"/>
            <p:nvPr/>
          </p:nvSpPr>
          <p:spPr>
            <a:xfrm>
              <a:off x="3957558" y="2781300"/>
              <a:ext cx="8386842" cy="4441207"/>
            </a:xfrm>
            <a:prstGeom prst="rect">
              <a:avLst/>
            </a:prstGeom>
          </p:spPr>
          <p:txBody>
            <a:bodyPr wrap="square" lIns="0" tIns="0" rIns="0" bIns="0" rtlCol="0" anchor="t">
              <a:spAutoFit/>
            </a:bodyPr>
            <a:lstStyle/>
            <a:p>
              <a:r>
                <a:rPr lang="en-US" sz="2800" dirty="0">
                  <a:solidFill>
                    <a:srgbClr val="002060"/>
                  </a:solidFill>
                  <a:latin typeface="Segoe UI Semibold" panose="020B0702040204020203" pitchFamily="34" charset="0"/>
                  <a:cs typeface="Segoe UI Semibold" panose="020B0702040204020203" pitchFamily="34" charset="0"/>
                </a:rPr>
                <a:t>Assist in the establishment and registration of youth organizations and youth serving organizations in the barangay</a:t>
              </a:r>
            </a:p>
            <a:p>
              <a:endParaRPr lang="en-US" sz="2800" dirty="0">
                <a:solidFill>
                  <a:srgbClr val="002060"/>
                </a:solidFill>
                <a:latin typeface="Segoe UI Semibold" panose="020B0702040204020203" pitchFamily="34" charset="0"/>
                <a:cs typeface="Segoe UI Semibold" panose="020B0702040204020203" pitchFamily="34" charset="0"/>
              </a:endParaRPr>
            </a:p>
            <a:p>
              <a:r>
                <a:rPr lang="en-US" sz="2800" dirty="0">
                  <a:solidFill>
                    <a:srgbClr val="002060"/>
                  </a:solidFill>
                  <a:latin typeface="Segoe UI Semibold" panose="020B0702040204020203" pitchFamily="34" charset="0"/>
                  <a:cs typeface="Segoe UI Semibold" panose="020B0702040204020203" pitchFamily="34" charset="0"/>
                </a:rPr>
                <a:t>Adopt and implement a policy of full public disclosure of all transactions and documents involving public interest. </a:t>
              </a:r>
            </a:p>
            <a:p>
              <a:endParaRPr lang="en-US" sz="2800" dirty="0">
                <a:solidFill>
                  <a:srgbClr val="002060"/>
                </a:solidFill>
                <a:latin typeface="Segoe UI Semibold" panose="020B0702040204020203" pitchFamily="34" charset="0"/>
                <a:cs typeface="Segoe UI Semibold" panose="020B0702040204020203" pitchFamily="34" charset="0"/>
              </a:endParaRPr>
            </a:p>
            <a:p>
              <a:r>
                <a:rPr lang="en-US" sz="2800" dirty="0">
                  <a:solidFill>
                    <a:srgbClr val="002060"/>
                  </a:solidFill>
                  <a:latin typeface="Segoe UI Semibold" panose="020B0702040204020203" pitchFamily="34" charset="0"/>
                  <a:cs typeface="Segoe UI Semibold" panose="020B0702040204020203" pitchFamily="34" charset="0"/>
                </a:rPr>
                <a:t>Authorize the SK Chairperson to enter into contracts on behalf of the SK, subject to RA 10742, RA 7160 and RA 9184 </a:t>
              </a:r>
            </a:p>
            <a:p>
              <a:endParaRPr lang="en-US" sz="2800" dirty="0">
                <a:solidFill>
                  <a:srgbClr val="002060"/>
                </a:solidFill>
                <a:latin typeface="Segoe UI Semibold" panose="020B0702040204020203" pitchFamily="34" charset="0"/>
                <a:cs typeface="Segoe UI Semibold" panose="020B0702040204020203" pitchFamily="34" charset="0"/>
              </a:endParaRPr>
            </a:p>
            <a:p>
              <a:endParaRPr lang="en-US" sz="3000" dirty="0">
                <a:solidFill>
                  <a:srgbClr val="002060"/>
                </a:solidFill>
                <a:latin typeface="Segoe UI Semibold" panose="020B0702040204020203" pitchFamily="34" charset="0"/>
                <a:cs typeface="Segoe UI Semibold" panose="020B0702040204020203" pitchFamily="34" charset="0"/>
              </a:endParaRPr>
            </a:p>
          </p:txBody>
        </p:sp>
        <p:sp>
          <p:nvSpPr>
            <p:cNvPr id="27" name="Freeform 17">
              <a:extLst>
                <a:ext uri="{FF2B5EF4-FFF2-40B4-BE49-F238E27FC236}">
                  <a16:creationId xmlns:a16="http://schemas.microsoft.com/office/drawing/2014/main" id="{07F42349-B3A9-47C1-80A3-6EE5E3D71A40}"/>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sp>
        <p:nvSpPr>
          <p:cNvPr id="21" name="Rectangle 20">
            <a:extLst>
              <a:ext uri="{FF2B5EF4-FFF2-40B4-BE49-F238E27FC236}">
                <a16:creationId xmlns:a16="http://schemas.microsoft.com/office/drawing/2014/main" id="{943B97D5-0D01-4848-AB5B-3764F4348551}"/>
              </a:ext>
            </a:extLst>
          </p:cNvPr>
          <p:cNvSpPr>
            <a:spLocks noChangeArrowheads="1"/>
          </p:cNvSpPr>
          <p:nvPr/>
        </p:nvSpPr>
        <p:spPr bwMode="auto">
          <a:xfrm>
            <a:off x="8891081" y="2836861"/>
            <a:ext cx="2998729"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Segoe UI Semibold" panose="020B0702040204020203" pitchFamily="34" charset="0"/>
                <a:cs typeface="Segoe UI Semibold" panose="020B0702040204020203" pitchFamily="34" charset="0"/>
              </a:rPr>
              <a:t>Powers and Functions </a:t>
            </a:r>
          </a:p>
          <a:p>
            <a:pPr algn="ctr"/>
            <a:r>
              <a:rPr lang="en-US" altLang="en-US" sz="2000" b="1" dirty="0">
                <a:latin typeface="Segoe UI Semibold" panose="020B0702040204020203" pitchFamily="34" charset="0"/>
                <a:cs typeface="Segoe UI Semibold" panose="020B0702040204020203" pitchFamily="34" charset="0"/>
              </a:rPr>
              <a:t>of the SK</a:t>
            </a:r>
          </a:p>
        </p:txBody>
      </p:sp>
      <p:sp>
        <p:nvSpPr>
          <p:cNvPr id="22" name="TextBox 21">
            <a:extLst>
              <a:ext uri="{FF2B5EF4-FFF2-40B4-BE49-F238E27FC236}">
                <a16:creationId xmlns:a16="http://schemas.microsoft.com/office/drawing/2014/main" id="{49A58C19-A4E1-4FA5-BF51-18BECF265025}"/>
              </a:ext>
            </a:extLst>
          </p:cNvPr>
          <p:cNvSpPr txBox="1"/>
          <p:nvPr/>
        </p:nvSpPr>
        <p:spPr>
          <a:xfrm>
            <a:off x="9436693" y="3507785"/>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8, IRR of RA 10742</a:t>
            </a:r>
          </a:p>
        </p:txBody>
      </p:sp>
    </p:spTree>
    <p:extLst>
      <p:ext uri="{BB962C8B-B14F-4D97-AF65-F5344CB8AC3E}">
        <p14:creationId xmlns:p14="http://schemas.microsoft.com/office/powerpoint/2010/main" val="195652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22368C4-03F6-483C-A95A-A651A3DC1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25" name="Rectangle 24">
            <a:extLst>
              <a:ext uri="{FF2B5EF4-FFF2-40B4-BE49-F238E27FC236}">
                <a16:creationId xmlns:a16="http://schemas.microsoft.com/office/drawing/2014/main" id="{4F85E688-F44E-4149-BC1C-288B055A83C4}"/>
              </a:ext>
            </a:extLst>
          </p:cNvPr>
          <p:cNvSpPr/>
          <p:nvPr/>
        </p:nvSpPr>
        <p:spPr>
          <a:xfrm>
            <a:off x="-1555" y="-3988"/>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0" name="Group 29">
            <a:extLst>
              <a:ext uri="{FF2B5EF4-FFF2-40B4-BE49-F238E27FC236}">
                <a16:creationId xmlns:a16="http://schemas.microsoft.com/office/drawing/2014/main" id="{BCE35954-54A1-47AC-BC8A-1495F101E292}"/>
              </a:ext>
            </a:extLst>
          </p:cNvPr>
          <p:cNvGrpSpPr/>
          <p:nvPr/>
        </p:nvGrpSpPr>
        <p:grpSpPr>
          <a:xfrm>
            <a:off x="9026745" y="-764324"/>
            <a:ext cx="3632967" cy="2918519"/>
            <a:chOff x="13540117" y="-1146485"/>
            <a:chExt cx="5449451" cy="4377778"/>
          </a:xfrm>
        </p:grpSpPr>
        <p:sp>
          <p:nvSpPr>
            <p:cNvPr id="31" name="Oval 30">
              <a:extLst>
                <a:ext uri="{FF2B5EF4-FFF2-40B4-BE49-F238E27FC236}">
                  <a16:creationId xmlns:a16="http://schemas.microsoft.com/office/drawing/2014/main" id="{C1A21CA5-7FDF-40BD-9C2B-EA93DCEFB5FA}"/>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2" name="Oval 31">
              <a:extLst>
                <a:ext uri="{FF2B5EF4-FFF2-40B4-BE49-F238E27FC236}">
                  <a16:creationId xmlns:a16="http://schemas.microsoft.com/office/drawing/2014/main" id="{0528EE4A-1E99-4CBB-8D46-1B3A299AA670}"/>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3" name="Oval 32">
              <a:extLst>
                <a:ext uri="{FF2B5EF4-FFF2-40B4-BE49-F238E27FC236}">
                  <a16:creationId xmlns:a16="http://schemas.microsoft.com/office/drawing/2014/main" id="{722E26A4-C425-46E5-86A7-AC107C9C60E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 name="Group 1">
            <a:extLst>
              <a:ext uri="{FF2B5EF4-FFF2-40B4-BE49-F238E27FC236}">
                <a16:creationId xmlns:a16="http://schemas.microsoft.com/office/drawing/2014/main" id="{94F2DDFB-ECA8-4963-BD6A-52D802FA242A}"/>
              </a:ext>
            </a:extLst>
          </p:cNvPr>
          <p:cNvGrpSpPr/>
          <p:nvPr/>
        </p:nvGrpSpPr>
        <p:grpSpPr>
          <a:xfrm>
            <a:off x="7871792" y="3733800"/>
            <a:ext cx="4320209" cy="3124200"/>
            <a:chOff x="11811000" y="5600700"/>
            <a:chExt cx="6480313" cy="4686300"/>
          </a:xfrm>
        </p:grpSpPr>
        <p:pic>
          <p:nvPicPr>
            <p:cNvPr id="3" name="Google Shape;24;p11">
              <a:extLst>
                <a:ext uri="{FF2B5EF4-FFF2-40B4-BE49-F238E27FC236}">
                  <a16:creationId xmlns:a16="http://schemas.microsoft.com/office/drawing/2014/main" id="{229BBC08-B72B-431F-B1A0-79905D10A9E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3DCCFA3A-DB5D-4FC4-87C2-627C667A0993}"/>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5" name="Oval 4">
            <a:extLst>
              <a:ext uri="{FF2B5EF4-FFF2-40B4-BE49-F238E27FC236}">
                <a16:creationId xmlns:a16="http://schemas.microsoft.com/office/drawing/2014/main" id="{8700A3F3-BF5C-4638-BCEB-DE2D847C1137}"/>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TextBox 5">
            <a:extLst>
              <a:ext uri="{FF2B5EF4-FFF2-40B4-BE49-F238E27FC236}">
                <a16:creationId xmlns:a16="http://schemas.microsoft.com/office/drawing/2014/main" id="{B66EB01E-B599-43E8-9CCA-0AAFF486730E}"/>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grpSp>
        <p:nvGrpSpPr>
          <p:cNvPr id="8" name="Group 7">
            <a:extLst>
              <a:ext uri="{FF2B5EF4-FFF2-40B4-BE49-F238E27FC236}">
                <a16:creationId xmlns:a16="http://schemas.microsoft.com/office/drawing/2014/main" id="{CD044652-C00F-4B83-BD12-8252ED995942}"/>
              </a:ext>
            </a:extLst>
          </p:cNvPr>
          <p:cNvGrpSpPr/>
          <p:nvPr/>
        </p:nvGrpSpPr>
        <p:grpSpPr>
          <a:xfrm>
            <a:off x="9810386" y="374035"/>
            <a:ext cx="1857429" cy="2387641"/>
            <a:chOff x="5474710" y="1268760"/>
            <a:chExt cx="2271336" cy="3108476"/>
          </a:xfrm>
        </p:grpSpPr>
        <p:pic>
          <p:nvPicPr>
            <p:cNvPr id="9" name="Picture 4">
              <a:extLst>
                <a:ext uri="{FF2B5EF4-FFF2-40B4-BE49-F238E27FC236}">
                  <a16:creationId xmlns:a16="http://schemas.microsoft.com/office/drawing/2014/main" id="{2D1BD9D2-DACD-44B7-983A-D842D1D043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89C2B-5BA9-4E91-9BA0-351C9B2669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id="{A898A293-B1D3-42D2-8FCD-AEFB03DF8C42}"/>
              </a:ext>
            </a:extLst>
          </p:cNvPr>
          <p:cNvGrpSpPr/>
          <p:nvPr/>
        </p:nvGrpSpPr>
        <p:grpSpPr>
          <a:xfrm>
            <a:off x="1942824" y="1854202"/>
            <a:ext cx="6730765" cy="923330"/>
            <a:chOff x="2914235" y="2781300"/>
            <a:chExt cx="10096147" cy="1384996"/>
          </a:xfrm>
        </p:grpSpPr>
        <p:sp>
          <p:nvSpPr>
            <p:cNvPr id="14" name="TextBox 8">
              <a:extLst>
                <a:ext uri="{FF2B5EF4-FFF2-40B4-BE49-F238E27FC236}">
                  <a16:creationId xmlns:a16="http://schemas.microsoft.com/office/drawing/2014/main" id="{98A85B6D-4752-40B7-B843-3ED94A47EDC3}"/>
                </a:ext>
              </a:extLst>
            </p:cNvPr>
            <p:cNvSpPr txBox="1"/>
            <p:nvPr/>
          </p:nvSpPr>
          <p:spPr>
            <a:xfrm>
              <a:off x="3957558" y="2781300"/>
              <a:ext cx="9052824" cy="1384996"/>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Comply with the bonding requirements</a:t>
              </a:r>
            </a:p>
          </p:txBody>
        </p:sp>
        <p:sp>
          <p:nvSpPr>
            <p:cNvPr id="27" name="Freeform 17">
              <a:extLst>
                <a:ext uri="{FF2B5EF4-FFF2-40B4-BE49-F238E27FC236}">
                  <a16:creationId xmlns:a16="http://schemas.microsoft.com/office/drawing/2014/main" id="{07F42349-B3A9-47C1-80A3-6EE5E3D71A40}"/>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21" name="Group 20">
            <a:extLst>
              <a:ext uri="{FF2B5EF4-FFF2-40B4-BE49-F238E27FC236}">
                <a16:creationId xmlns:a16="http://schemas.microsoft.com/office/drawing/2014/main" id="{27A549C0-BC00-4248-90F6-0381B76F4A59}"/>
              </a:ext>
            </a:extLst>
          </p:cNvPr>
          <p:cNvGrpSpPr/>
          <p:nvPr/>
        </p:nvGrpSpPr>
        <p:grpSpPr>
          <a:xfrm>
            <a:off x="1942822" y="3068319"/>
            <a:ext cx="6508773" cy="2308324"/>
            <a:chOff x="2914233" y="6366374"/>
            <a:chExt cx="9763160" cy="3462488"/>
          </a:xfrm>
        </p:grpSpPr>
        <p:sp>
          <p:nvSpPr>
            <p:cNvPr id="24" name="TextBox 15">
              <a:extLst>
                <a:ext uri="{FF2B5EF4-FFF2-40B4-BE49-F238E27FC236}">
                  <a16:creationId xmlns:a16="http://schemas.microsoft.com/office/drawing/2014/main" id="{8259C9C2-4A85-4213-96C6-F13C1286A3A5}"/>
                </a:ext>
              </a:extLst>
            </p:cNvPr>
            <p:cNvSpPr txBox="1"/>
            <p:nvPr/>
          </p:nvSpPr>
          <p:spPr>
            <a:xfrm>
              <a:off x="3957560" y="6366374"/>
              <a:ext cx="8719833" cy="3462488"/>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Exercise other powers and perform other functions prescribed by law or ordinance, or delegated by Sangguniang Barangay or NYC </a:t>
              </a:r>
            </a:p>
          </p:txBody>
        </p:sp>
        <p:sp>
          <p:nvSpPr>
            <p:cNvPr id="23" name="Freeform 17">
              <a:extLst>
                <a:ext uri="{FF2B5EF4-FFF2-40B4-BE49-F238E27FC236}">
                  <a16:creationId xmlns:a16="http://schemas.microsoft.com/office/drawing/2014/main" id="{5C22B4E5-B230-4228-A77F-F5988E5D96B4}"/>
                </a:ext>
              </a:extLst>
            </p:cNvPr>
            <p:cNvSpPr/>
            <p:nvPr/>
          </p:nvSpPr>
          <p:spPr>
            <a:xfrm>
              <a:off x="2914233" y="6423565"/>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sp>
        <p:nvSpPr>
          <p:cNvPr id="26" name="Rectangle 25">
            <a:extLst>
              <a:ext uri="{FF2B5EF4-FFF2-40B4-BE49-F238E27FC236}">
                <a16:creationId xmlns:a16="http://schemas.microsoft.com/office/drawing/2014/main" id="{94926FDC-C03C-41EB-A127-A2ED15143BBA}"/>
              </a:ext>
            </a:extLst>
          </p:cNvPr>
          <p:cNvSpPr>
            <a:spLocks noChangeArrowheads="1"/>
          </p:cNvSpPr>
          <p:nvPr/>
        </p:nvSpPr>
        <p:spPr bwMode="auto">
          <a:xfrm>
            <a:off x="8891081" y="2836861"/>
            <a:ext cx="2998729"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Segoe UI Semibold" panose="020B0702040204020203" pitchFamily="34" charset="0"/>
                <a:cs typeface="Segoe UI Semibold" panose="020B0702040204020203" pitchFamily="34" charset="0"/>
              </a:rPr>
              <a:t>Powers and Functions </a:t>
            </a:r>
          </a:p>
          <a:p>
            <a:pPr algn="ctr"/>
            <a:r>
              <a:rPr lang="en-US" altLang="en-US" sz="2000" b="1" dirty="0">
                <a:latin typeface="Segoe UI Semibold" panose="020B0702040204020203" pitchFamily="34" charset="0"/>
                <a:cs typeface="Segoe UI Semibold" panose="020B0702040204020203" pitchFamily="34" charset="0"/>
              </a:rPr>
              <a:t>of the SK</a:t>
            </a:r>
          </a:p>
        </p:txBody>
      </p:sp>
      <p:sp>
        <p:nvSpPr>
          <p:cNvPr id="28" name="TextBox 27">
            <a:extLst>
              <a:ext uri="{FF2B5EF4-FFF2-40B4-BE49-F238E27FC236}">
                <a16:creationId xmlns:a16="http://schemas.microsoft.com/office/drawing/2014/main" id="{3DFCAB8F-7391-46F3-ADBC-574DCEC17FA7}"/>
              </a:ext>
            </a:extLst>
          </p:cNvPr>
          <p:cNvSpPr txBox="1"/>
          <p:nvPr/>
        </p:nvSpPr>
        <p:spPr>
          <a:xfrm>
            <a:off x="9436693" y="3507785"/>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8, IRR of RA 10742</a:t>
            </a:r>
          </a:p>
        </p:txBody>
      </p:sp>
    </p:spTree>
    <p:extLst>
      <p:ext uri="{BB962C8B-B14F-4D97-AF65-F5344CB8AC3E}">
        <p14:creationId xmlns:p14="http://schemas.microsoft.com/office/powerpoint/2010/main" val="34989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750"/>
                                        <p:tgtEl>
                                          <p:spTgt spid="21"/>
                                        </p:tgtEl>
                                      </p:cBhvr>
                                    </p:animEffect>
                                    <p:anim calcmode="lin" valueType="num">
                                      <p:cBhvr>
                                        <p:cTn id="13" dur="750" fill="hold"/>
                                        <p:tgtEl>
                                          <p:spTgt spid="21"/>
                                        </p:tgtEl>
                                        <p:attrNameLst>
                                          <p:attrName>ppt_x</p:attrName>
                                        </p:attrNameLst>
                                      </p:cBhvr>
                                      <p:tavLst>
                                        <p:tav tm="0">
                                          <p:val>
                                            <p:strVal val="#ppt_x"/>
                                          </p:val>
                                        </p:tav>
                                        <p:tav tm="100000">
                                          <p:val>
                                            <p:strVal val="#ppt_x"/>
                                          </p:val>
                                        </p:tav>
                                      </p:tavLst>
                                    </p:anim>
                                    <p:anim calcmode="lin" valueType="num">
                                      <p:cBhvr>
                                        <p:cTn id="14"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053D73-AD4F-4205-B092-D4351CFFEA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92"/>
          <a:stretch/>
        </p:blipFill>
        <p:spPr>
          <a:xfrm>
            <a:off x="-8352" y="1"/>
            <a:ext cx="5703519" cy="6857999"/>
          </a:xfrm>
          <a:prstGeom prst="rect">
            <a:avLst/>
          </a:prstGeom>
        </p:spPr>
      </p:pic>
      <p:sp>
        <p:nvSpPr>
          <p:cNvPr id="8" name="Freeform 3">
            <a:extLst>
              <a:ext uri="{FF2B5EF4-FFF2-40B4-BE49-F238E27FC236}">
                <a16:creationId xmlns:a16="http://schemas.microsoft.com/office/drawing/2014/main" id="{89797331-FB0C-4BF4-A939-13B05E4727F7}"/>
              </a:ext>
            </a:extLst>
          </p:cNvPr>
          <p:cNvSpPr/>
          <p:nvPr/>
        </p:nvSpPr>
        <p:spPr>
          <a:xfrm>
            <a:off x="-4123" y="0"/>
            <a:ext cx="12196123" cy="6858000"/>
          </a:xfrm>
          <a:custGeom>
            <a:avLst/>
            <a:gdLst/>
            <a:ahLst/>
            <a:cxnLst/>
            <a:rect l="l" t="t" r="r" b="b"/>
            <a:pathLst>
              <a:path w="19376983" h="10287000">
                <a:moveTo>
                  <a:pt x="0" y="0"/>
                </a:moveTo>
                <a:lnTo>
                  <a:pt x="19376983" y="0"/>
                </a:lnTo>
                <a:lnTo>
                  <a:pt x="19376983" y="10287000"/>
                </a:lnTo>
                <a:lnTo>
                  <a:pt x="0" y="10287000"/>
                </a:lnTo>
                <a:lnTo>
                  <a:pt x="0" y="0"/>
                </a:lnTo>
                <a:close/>
              </a:path>
            </a:pathLst>
          </a:custGeom>
          <a:blipFill>
            <a:blip r:embed="rId4"/>
            <a:stretch>
              <a:fillRect l="-86691" t="-11716" b="-11716"/>
            </a:stretch>
          </a:blipFill>
        </p:spPr>
        <p:txBody>
          <a:bodyPr/>
          <a:lstStyle/>
          <a:p>
            <a:endParaRPr lang="en-PH"/>
          </a:p>
        </p:txBody>
      </p:sp>
      <p:grpSp>
        <p:nvGrpSpPr>
          <p:cNvPr id="2" name="Group 1">
            <a:extLst>
              <a:ext uri="{FF2B5EF4-FFF2-40B4-BE49-F238E27FC236}">
                <a16:creationId xmlns:a16="http://schemas.microsoft.com/office/drawing/2014/main" id="{35613606-84AB-461E-BA00-8878C86B9EE7}"/>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64426E03-FE8E-4254-A0A3-9518948028BC}"/>
                </a:ext>
              </a:extLst>
            </p:cNvPr>
            <p:cNvPicPr preferRelativeResize="0"/>
            <p:nvPr/>
          </p:nvPicPr>
          <p:blipFill rotWithShape="1">
            <a:blip r:embed="rId5">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8A9985AD-C098-4B6D-AB5B-D2C94EAB7696}"/>
                </a:ext>
              </a:extLst>
            </p:cNvPr>
            <p:cNvPicPr preferRelativeResize="0"/>
            <p:nvPr/>
          </p:nvPicPr>
          <p:blipFill rotWithShape="1">
            <a:blip r:embed="rId6">
              <a:alphaModFix/>
            </a:blip>
            <a:srcRect/>
            <a:stretch/>
          </p:blipFill>
          <p:spPr>
            <a:xfrm>
              <a:off x="16306800" y="8343900"/>
              <a:ext cx="1676400" cy="1628775"/>
            </a:xfrm>
            <a:prstGeom prst="rect">
              <a:avLst/>
            </a:prstGeom>
            <a:noFill/>
            <a:ln>
              <a:noFill/>
            </a:ln>
          </p:spPr>
        </p:pic>
      </p:grpSp>
      <p:sp>
        <p:nvSpPr>
          <p:cNvPr id="10" name="TextBox 9">
            <a:extLst>
              <a:ext uri="{FF2B5EF4-FFF2-40B4-BE49-F238E27FC236}">
                <a16:creationId xmlns:a16="http://schemas.microsoft.com/office/drawing/2014/main" id="{B9600659-0225-4360-A379-E980A7CA8958}"/>
              </a:ext>
            </a:extLst>
          </p:cNvPr>
          <p:cNvSpPr txBox="1"/>
          <p:nvPr/>
        </p:nvSpPr>
        <p:spPr>
          <a:xfrm>
            <a:off x="355600" y="2463800"/>
            <a:ext cx="4724400" cy="1528752"/>
          </a:xfrm>
          <a:prstGeom prst="rect">
            <a:avLst/>
          </a:prstGeom>
          <a:noFill/>
        </p:spPr>
        <p:txBody>
          <a:bodyPr wrap="square" rtlCol="0">
            <a:spAutoFit/>
          </a:bodyPr>
          <a:lstStyle/>
          <a:p>
            <a:pPr algn="ctr"/>
            <a:r>
              <a:rPr lang="en-US" sz="4667" dirty="0">
                <a:solidFill>
                  <a:srgbClr val="FFC000"/>
                </a:solidFill>
                <a:latin typeface="Arial Black" panose="020B0A04020102020204" pitchFamily="34" charset="0"/>
              </a:rPr>
              <a:t>Content of the HFTSK</a:t>
            </a:r>
            <a:endParaRPr lang="en-PH" sz="4667" dirty="0">
              <a:solidFill>
                <a:srgbClr val="FFC000"/>
              </a:solidFill>
              <a:latin typeface="Arial Black" panose="020B0A04020102020204" pitchFamily="34" charset="0"/>
            </a:endParaRPr>
          </a:p>
        </p:txBody>
      </p:sp>
      <p:sp>
        <p:nvSpPr>
          <p:cNvPr id="23" name="TextBox 17">
            <a:extLst>
              <a:ext uri="{FF2B5EF4-FFF2-40B4-BE49-F238E27FC236}">
                <a16:creationId xmlns:a16="http://schemas.microsoft.com/office/drawing/2014/main" id="{5DDE5A59-6F0E-4585-9F83-C4C09F0BE92E}"/>
              </a:ext>
            </a:extLst>
          </p:cNvPr>
          <p:cNvSpPr txBox="1"/>
          <p:nvPr/>
        </p:nvSpPr>
        <p:spPr>
          <a:xfrm>
            <a:off x="5874993" y="755736"/>
            <a:ext cx="6113807" cy="4902881"/>
          </a:xfrm>
          <a:prstGeom prst="rect">
            <a:avLst/>
          </a:prstGeom>
        </p:spPr>
        <p:txBody>
          <a:bodyPr wrap="square" lIns="0" tIns="0" rIns="0" bIns="0" rtlCol="0" anchor="t">
            <a:spAutoFit/>
          </a:bodyPr>
          <a:lstStyle/>
          <a:p>
            <a:pPr marL="381019" indent="-381019">
              <a:lnSpc>
                <a:spcPts val="3547"/>
              </a:lnSpc>
              <a:buFont typeface="Wingdings" panose="05000000000000000000" pitchFamily="2" charset="2"/>
              <a:buChar char="ü"/>
            </a:pPr>
            <a:r>
              <a:rPr lang="en-US" sz="2500" dirty="0">
                <a:solidFill>
                  <a:schemeClr val="bg1"/>
                </a:solidFill>
                <a:latin typeface="Segoe UI Semibold" panose="020B0702040204020203" pitchFamily="34" charset="0"/>
                <a:cs typeface="Segoe UI Semibold" panose="020B0702040204020203" pitchFamily="34" charset="0"/>
              </a:rPr>
              <a:t>Definition of Terms</a:t>
            </a:r>
          </a:p>
          <a:p>
            <a:pPr>
              <a:lnSpc>
                <a:spcPts val="3547"/>
              </a:lnSpc>
            </a:pPr>
            <a:endParaRPr lang="en-US" sz="2500" dirty="0">
              <a:solidFill>
                <a:schemeClr val="bg1"/>
              </a:solidFill>
              <a:latin typeface="Segoe UI Semibold" panose="020B0702040204020203" pitchFamily="34" charset="0"/>
              <a:cs typeface="Segoe UI Semibold" panose="020B0702040204020203" pitchFamily="34" charset="0"/>
            </a:endParaRPr>
          </a:p>
          <a:p>
            <a:pPr marL="381019" indent="-381019">
              <a:lnSpc>
                <a:spcPts val="3547"/>
              </a:lnSpc>
              <a:buFont typeface="Wingdings" panose="05000000000000000000" pitchFamily="2" charset="2"/>
              <a:buChar char="ü"/>
            </a:pPr>
            <a:r>
              <a:rPr lang="en-US" sz="2500" dirty="0">
                <a:solidFill>
                  <a:schemeClr val="bg1"/>
                </a:solidFill>
                <a:latin typeface="Segoe UI Semibold" panose="020B0702040204020203" pitchFamily="34" charset="0"/>
                <a:cs typeface="Segoe UI Semibold" panose="020B0702040204020203" pitchFamily="34" charset="0"/>
              </a:rPr>
              <a:t>Basic Standards and Policies</a:t>
            </a:r>
          </a:p>
          <a:p>
            <a:pPr>
              <a:lnSpc>
                <a:spcPts val="3547"/>
              </a:lnSpc>
            </a:pPr>
            <a:endParaRPr lang="en-US" sz="2500" dirty="0">
              <a:solidFill>
                <a:schemeClr val="bg1"/>
              </a:solidFill>
              <a:latin typeface="Segoe UI Semibold" panose="020B0702040204020203" pitchFamily="34" charset="0"/>
              <a:cs typeface="Segoe UI Semibold" panose="020B0702040204020203" pitchFamily="34" charset="0"/>
            </a:endParaRPr>
          </a:p>
          <a:p>
            <a:pPr marL="381019" indent="-381019">
              <a:lnSpc>
                <a:spcPts val="3547"/>
              </a:lnSpc>
              <a:buFont typeface="Wingdings" panose="05000000000000000000" pitchFamily="2" charset="2"/>
              <a:buChar char="ü"/>
            </a:pPr>
            <a:r>
              <a:rPr lang="en-US" sz="2500" dirty="0">
                <a:solidFill>
                  <a:schemeClr val="bg1"/>
                </a:solidFill>
                <a:latin typeface="Segoe UI Semibold" panose="020B0702040204020203" pitchFamily="34" charset="0"/>
                <a:cs typeface="Segoe UI Semibold" panose="020B0702040204020203" pitchFamily="34" charset="0"/>
              </a:rPr>
              <a:t>Specific Policies</a:t>
            </a:r>
          </a:p>
          <a:p>
            <a:pPr>
              <a:lnSpc>
                <a:spcPts val="3547"/>
              </a:lnSpc>
            </a:pPr>
            <a:endParaRPr lang="en-US" sz="2500" dirty="0">
              <a:solidFill>
                <a:schemeClr val="bg1"/>
              </a:solidFill>
              <a:latin typeface="Segoe UI Semibold" panose="020B0702040204020203" pitchFamily="34" charset="0"/>
              <a:cs typeface="Segoe UI Semibold" panose="020B0702040204020203" pitchFamily="34" charset="0"/>
            </a:endParaRPr>
          </a:p>
          <a:p>
            <a:pPr marL="381019" indent="-381019">
              <a:lnSpc>
                <a:spcPts val="3547"/>
              </a:lnSpc>
              <a:buFont typeface="Wingdings" panose="05000000000000000000" pitchFamily="2" charset="2"/>
              <a:buChar char="ü"/>
            </a:pPr>
            <a:r>
              <a:rPr lang="en-US" sz="2500" dirty="0">
                <a:solidFill>
                  <a:schemeClr val="bg1"/>
                </a:solidFill>
                <a:latin typeface="Segoe UI Semibold" panose="020B0702040204020203" pitchFamily="34" charset="0"/>
                <a:cs typeface="Segoe UI Semibold" panose="020B0702040204020203" pitchFamily="34" charset="0"/>
              </a:rPr>
              <a:t>Narrative Procedures and Procedural Flowcharts</a:t>
            </a:r>
          </a:p>
          <a:p>
            <a:pPr>
              <a:lnSpc>
                <a:spcPts val="3547"/>
              </a:lnSpc>
            </a:pPr>
            <a:endParaRPr lang="en-US" sz="2500" dirty="0">
              <a:solidFill>
                <a:schemeClr val="bg1"/>
              </a:solidFill>
              <a:latin typeface="Segoe UI Semibold" panose="020B0702040204020203" pitchFamily="34" charset="0"/>
              <a:cs typeface="Segoe UI Semibold" panose="020B0702040204020203" pitchFamily="34" charset="0"/>
            </a:endParaRPr>
          </a:p>
          <a:p>
            <a:pPr marL="381019" indent="-381019">
              <a:lnSpc>
                <a:spcPts val="3547"/>
              </a:lnSpc>
              <a:buFont typeface="Wingdings" panose="05000000000000000000" pitchFamily="2" charset="2"/>
              <a:buChar char="ü"/>
            </a:pPr>
            <a:r>
              <a:rPr lang="en-US" sz="2500" dirty="0">
                <a:solidFill>
                  <a:schemeClr val="bg1"/>
                </a:solidFill>
                <a:latin typeface="Segoe UI Semibold" panose="020B0702040204020203" pitchFamily="34" charset="0"/>
                <a:cs typeface="Segoe UI Semibold" panose="020B0702040204020203" pitchFamily="34" charset="0"/>
              </a:rPr>
              <a:t>Accounting Plan</a:t>
            </a:r>
          </a:p>
          <a:p>
            <a:pPr marL="381019" indent="-381019">
              <a:lnSpc>
                <a:spcPts val="3547"/>
              </a:lnSpc>
              <a:buFont typeface="Wingdings" panose="05000000000000000000" pitchFamily="2" charset="2"/>
              <a:buChar char="ü"/>
            </a:pPr>
            <a:endParaRPr lang="en-US" sz="2500"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4881652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747" r="-7747"/>
            </a:stretch>
          </a:blipFill>
        </p:spPr>
        <p:txBody>
          <a:bodyPr/>
          <a:lstStyle/>
          <a:p>
            <a:endParaRPr lang="en-PH"/>
          </a:p>
        </p:txBody>
      </p:sp>
      <p:sp>
        <p:nvSpPr>
          <p:cNvPr id="3" name="Freeform 3"/>
          <p:cNvSpPr/>
          <p:nvPr/>
        </p:nvSpPr>
        <p:spPr>
          <a:xfrm>
            <a:off x="0" y="-17732"/>
            <a:ext cx="12214045" cy="6858000"/>
          </a:xfrm>
          <a:custGeom>
            <a:avLst/>
            <a:gdLst/>
            <a:ahLst/>
            <a:cxnLst/>
            <a:rect l="l" t="t" r="r" b="b"/>
            <a:pathLst>
              <a:path w="19376983" h="10287000">
                <a:moveTo>
                  <a:pt x="0" y="0"/>
                </a:moveTo>
                <a:lnTo>
                  <a:pt x="19376983" y="0"/>
                </a:lnTo>
                <a:lnTo>
                  <a:pt x="19376983" y="10287000"/>
                </a:lnTo>
                <a:lnTo>
                  <a:pt x="0" y="10287000"/>
                </a:lnTo>
                <a:lnTo>
                  <a:pt x="0" y="0"/>
                </a:lnTo>
                <a:close/>
              </a:path>
            </a:pathLst>
          </a:custGeom>
          <a:blipFill>
            <a:blip r:embed="rId4"/>
            <a:stretch>
              <a:fillRect l="-86691" t="-11716" b="-11716"/>
            </a:stretch>
          </a:blipFill>
        </p:spPr>
        <p:txBody>
          <a:bodyPr/>
          <a:lstStyle/>
          <a:p>
            <a:endParaRPr lang="en-PH"/>
          </a:p>
        </p:txBody>
      </p:sp>
      <p:sp>
        <p:nvSpPr>
          <p:cNvPr id="6" name="Freeform 6"/>
          <p:cNvSpPr/>
          <p:nvPr/>
        </p:nvSpPr>
        <p:spPr>
          <a:xfrm>
            <a:off x="2844800" y="1970058"/>
            <a:ext cx="1887394" cy="1887394"/>
          </a:xfrm>
          <a:custGeom>
            <a:avLst/>
            <a:gdLst/>
            <a:ahLst/>
            <a:cxnLst/>
            <a:rect l="l" t="t" r="r" b="b"/>
            <a:pathLst>
              <a:path w="3774788" h="3774788">
                <a:moveTo>
                  <a:pt x="0" y="0"/>
                </a:moveTo>
                <a:lnTo>
                  <a:pt x="3774787" y="0"/>
                </a:lnTo>
                <a:lnTo>
                  <a:pt x="3774787" y="3774787"/>
                </a:lnTo>
                <a:lnTo>
                  <a:pt x="0" y="3774787"/>
                </a:lnTo>
                <a:lnTo>
                  <a:pt x="0" y="0"/>
                </a:lnTo>
                <a:close/>
              </a:path>
            </a:pathLst>
          </a:custGeom>
          <a:blipFill>
            <a:blip r:embed="rId5"/>
            <a:stretch>
              <a:fillRect/>
            </a:stretch>
          </a:blipFill>
        </p:spPr>
        <p:txBody>
          <a:bodyPr/>
          <a:lstStyle/>
          <a:p>
            <a:endParaRPr lang="en-PH"/>
          </a:p>
        </p:txBody>
      </p:sp>
      <p:sp>
        <p:nvSpPr>
          <p:cNvPr id="7" name="Freeform 7"/>
          <p:cNvSpPr/>
          <p:nvPr/>
        </p:nvSpPr>
        <p:spPr>
          <a:xfrm>
            <a:off x="5204381" y="1981356"/>
            <a:ext cx="1866211" cy="1874973"/>
          </a:xfrm>
          <a:custGeom>
            <a:avLst/>
            <a:gdLst/>
            <a:ahLst/>
            <a:cxnLst/>
            <a:rect l="l" t="t" r="r" b="b"/>
            <a:pathLst>
              <a:path w="3732422" h="3749946">
                <a:moveTo>
                  <a:pt x="0" y="0"/>
                </a:moveTo>
                <a:lnTo>
                  <a:pt x="3732422" y="0"/>
                </a:lnTo>
                <a:lnTo>
                  <a:pt x="3732422" y="3749945"/>
                </a:lnTo>
                <a:lnTo>
                  <a:pt x="0" y="3749945"/>
                </a:lnTo>
                <a:lnTo>
                  <a:pt x="0" y="0"/>
                </a:lnTo>
                <a:close/>
              </a:path>
            </a:pathLst>
          </a:custGeom>
          <a:blipFill>
            <a:blip r:embed="rId6"/>
            <a:stretch>
              <a:fillRect/>
            </a:stretch>
          </a:blipFill>
        </p:spPr>
        <p:txBody>
          <a:bodyPr/>
          <a:lstStyle/>
          <a:p>
            <a:endParaRPr lang="en-PH"/>
          </a:p>
        </p:txBody>
      </p:sp>
      <p:sp>
        <p:nvSpPr>
          <p:cNvPr id="8" name="Freeform 8"/>
          <p:cNvSpPr/>
          <p:nvPr/>
        </p:nvSpPr>
        <p:spPr>
          <a:xfrm>
            <a:off x="7542777" y="1970058"/>
            <a:ext cx="1928375" cy="1886270"/>
          </a:xfrm>
          <a:custGeom>
            <a:avLst/>
            <a:gdLst/>
            <a:ahLst/>
            <a:cxnLst/>
            <a:rect l="l" t="t" r="r" b="b"/>
            <a:pathLst>
              <a:path w="3856749" h="3772541">
                <a:moveTo>
                  <a:pt x="0" y="0"/>
                </a:moveTo>
                <a:lnTo>
                  <a:pt x="3856750" y="0"/>
                </a:lnTo>
                <a:lnTo>
                  <a:pt x="3856750" y="3772540"/>
                </a:lnTo>
                <a:lnTo>
                  <a:pt x="0" y="3772540"/>
                </a:lnTo>
                <a:lnTo>
                  <a:pt x="0" y="0"/>
                </a:lnTo>
                <a:close/>
              </a:path>
            </a:pathLst>
          </a:custGeom>
          <a:blipFill>
            <a:blip r:embed="rId7"/>
            <a:stretch>
              <a:fillRect/>
            </a:stretch>
          </a:blipFill>
        </p:spPr>
        <p:txBody>
          <a:bodyPr/>
          <a:lstStyle/>
          <a:p>
            <a:endParaRPr lang="en-PH"/>
          </a:p>
        </p:txBody>
      </p:sp>
      <p:sp>
        <p:nvSpPr>
          <p:cNvPr id="12" name="TextBox 12"/>
          <p:cNvSpPr txBox="1"/>
          <p:nvPr/>
        </p:nvSpPr>
        <p:spPr>
          <a:xfrm>
            <a:off x="2720310" y="4259285"/>
            <a:ext cx="7078225" cy="1212255"/>
          </a:xfrm>
          <a:prstGeom prst="rect">
            <a:avLst/>
          </a:prstGeom>
        </p:spPr>
        <p:txBody>
          <a:bodyPr lIns="0" tIns="0" rIns="0" bIns="0" rtlCol="0" anchor="t">
            <a:spAutoFit/>
          </a:bodyPr>
          <a:lstStyle/>
          <a:p>
            <a:pPr algn="ctr">
              <a:lnSpc>
                <a:spcPts val="4853"/>
              </a:lnSpc>
            </a:pPr>
            <a:r>
              <a:rPr lang="en-US" sz="3334" dirty="0">
                <a:solidFill>
                  <a:srgbClr val="FFC000"/>
                </a:solidFill>
                <a:latin typeface="Arial Black" panose="020B0A04020102020204" pitchFamily="34" charset="0"/>
              </a:rPr>
              <a:t>Joint Memorandum Circular</a:t>
            </a:r>
          </a:p>
          <a:p>
            <a:pPr algn="ctr">
              <a:lnSpc>
                <a:spcPts val="4853"/>
              </a:lnSpc>
            </a:pPr>
            <a:r>
              <a:rPr lang="en-US" sz="3334" dirty="0">
                <a:solidFill>
                  <a:srgbClr val="FFC000"/>
                </a:solidFill>
                <a:latin typeface="Arial Black" panose="020B0A04020102020204" pitchFamily="34" charset="0"/>
              </a:rPr>
              <a:t>(JMC) No. 1</a:t>
            </a:r>
          </a:p>
        </p:txBody>
      </p:sp>
      <p:sp>
        <p:nvSpPr>
          <p:cNvPr id="13" name="TextBox 13"/>
          <p:cNvSpPr txBox="1"/>
          <p:nvPr/>
        </p:nvSpPr>
        <p:spPr>
          <a:xfrm>
            <a:off x="4732194" y="5609322"/>
            <a:ext cx="2938605" cy="325282"/>
          </a:xfrm>
          <a:prstGeom prst="rect">
            <a:avLst/>
          </a:prstGeom>
        </p:spPr>
        <p:txBody>
          <a:bodyPr wrap="square" lIns="0" tIns="0" rIns="0" bIns="0" rtlCol="0" anchor="t">
            <a:spAutoFit/>
          </a:bodyPr>
          <a:lstStyle/>
          <a:p>
            <a:pPr algn="ctr">
              <a:lnSpc>
                <a:spcPts val="2719"/>
              </a:lnSpc>
            </a:pPr>
            <a:r>
              <a:rPr lang="en-US" sz="1942" dirty="0">
                <a:solidFill>
                  <a:srgbClr val="FFC000"/>
                </a:solidFill>
                <a:latin typeface="Arial Black" panose="020B0A04020102020204" pitchFamily="34" charset="0"/>
              </a:rPr>
              <a:t>January 23, 2019</a:t>
            </a:r>
          </a:p>
        </p:txBody>
      </p:sp>
      <p:sp>
        <p:nvSpPr>
          <p:cNvPr id="5" name="TextBox 4">
            <a:extLst>
              <a:ext uri="{FF2B5EF4-FFF2-40B4-BE49-F238E27FC236}">
                <a16:creationId xmlns:a16="http://schemas.microsoft.com/office/drawing/2014/main" id="{8703773B-2F10-4D78-9952-EA0CB7EF0A7B}"/>
              </a:ext>
            </a:extLst>
          </p:cNvPr>
          <p:cNvSpPr txBox="1"/>
          <p:nvPr/>
        </p:nvSpPr>
        <p:spPr>
          <a:xfrm>
            <a:off x="2641601" y="787400"/>
            <a:ext cx="6811783" cy="810543"/>
          </a:xfrm>
          <a:prstGeom prst="rect">
            <a:avLst/>
          </a:prstGeom>
          <a:noFill/>
        </p:spPr>
        <p:txBody>
          <a:bodyPr wrap="square" rtlCol="0">
            <a:spAutoFit/>
          </a:bodyPr>
          <a:lstStyle/>
          <a:p>
            <a:pPr algn="ctr"/>
            <a:r>
              <a:rPr lang="en-US" sz="4667" dirty="0">
                <a:solidFill>
                  <a:schemeClr val="bg1"/>
                </a:solidFill>
                <a:latin typeface="Arial Black" panose="020B0A04020102020204" pitchFamily="34" charset="0"/>
              </a:rPr>
              <a:t>DBM–DILG–NYC </a:t>
            </a:r>
            <a:endParaRPr lang="en-PH" sz="4667" dirty="0">
              <a:solidFill>
                <a:schemeClr val="bg1"/>
              </a:solidFill>
              <a:latin typeface="Arial Black" panose="020B0A04020102020204" pitchFamily="34" charset="0"/>
            </a:endParaRPr>
          </a:p>
        </p:txBody>
      </p:sp>
      <p:grpSp>
        <p:nvGrpSpPr>
          <p:cNvPr id="17" name="Group 16">
            <a:extLst>
              <a:ext uri="{FF2B5EF4-FFF2-40B4-BE49-F238E27FC236}">
                <a16:creationId xmlns:a16="http://schemas.microsoft.com/office/drawing/2014/main" id="{6665D71B-4F9F-4C42-A703-2859B917F254}"/>
              </a:ext>
            </a:extLst>
          </p:cNvPr>
          <p:cNvGrpSpPr/>
          <p:nvPr/>
        </p:nvGrpSpPr>
        <p:grpSpPr>
          <a:xfrm>
            <a:off x="7874000" y="3733800"/>
            <a:ext cx="4320209" cy="3124200"/>
            <a:chOff x="11811000" y="5600700"/>
            <a:chExt cx="6480313" cy="4686300"/>
          </a:xfrm>
        </p:grpSpPr>
        <p:pic>
          <p:nvPicPr>
            <p:cNvPr id="18" name="Google Shape;24;p11">
              <a:extLst>
                <a:ext uri="{FF2B5EF4-FFF2-40B4-BE49-F238E27FC236}">
                  <a16:creationId xmlns:a16="http://schemas.microsoft.com/office/drawing/2014/main" id="{D32900CC-03CA-4CD2-AC9F-92F3E30D2E2E}"/>
                </a:ext>
              </a:extLst>
            </p:cNvPr>
            <p:cNvPicPr preferRelativeResize="0"/>
            <p:nvPr/>
          </p:nvPicPr>
          <p:blipFill rotWithShape="1">
            <a:blip r:embed="rId8">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19" name="Google Shape;22;p10" descr="C:\Users\abby\Desktop\COA Style Guide\Assets\COA Logo.png">
              <a:extLst>
                <a:ext uri="{FF2B5EF4-FFF2-40B4-BE49-F238E27FC236}">
                  <a16:creationId xmlns:a16="http://schemas.microsoft.com/office/drawing/2014/main" id="{FDFC66B0-308B-471F-A144-FEC7D40F84A4}"/>
                </a:ext>
              </a:extLst>
            </p:cNvPr>
            <p:cNvPicPr preferRelativeResize="0"/>
            <p:nvPr/>
          </p:nvPicPr>
          <p:blipFill rotWithShape="1">
            <a:blip r:embed="rId9">
              <a:alphaModFix/>
            </a:blip>
            <a:srcRect/>
            <a:stretch/>
          </p:blipFill>
          <p:spPr>
            <a:xfrm>
              <a:off x="16306800" y="8343900"/>
              <a:ext cx="1676400" cy="1628775"/>
            </a:xfrm>
            <a:prstGeom prst="rect">
              <a:avLst/>
            </a:prstGeom>
            <a:noFill/>
            <a:ln>
              <a:noFill/>
            </a:ln>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75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75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750"/>
                                        <p:tgtEl>
                                          <p:spTgt spid="6"/>
                                        </p:tgtEl>
                                      </p:cBhvr>
                                    </p:animEffect>
                                  </p:childTnLst>
                                </p:cTn>
                              </p:par>
                            </p:childTnLst>
                          </p:cTn>
                        </p:par>
                        <p:par>
                          <p:cTn id="17" fill="hold">
                            <p:stCondLst>
                              <p:cond delay="75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strVal val="#ppt_x"/>
                                          </p:val>
                                        </p:tav>
                                        <p:tav tm="100000">
                                          <p:val>
                                            <p:strVal val="#ppt_x"/>
                                          </p:val>
                                        </p:tav>
                                      </p:tavLst>
                                    </p:anim>
                                    <p:anim calcmode="lin" valueType="num">
                                      <p:cBhvr>
                                        <p:cTn id="2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5460B80-356E-418F-B1EA-D29FCE2DD05D}"/>
              </a:ext>
            </a:extLst>
          </p:cNvPr>
          <p:cNvSpPr/>
          <p:nvPr/>
        </p:nvSpPr>
        <p:spPr>
          <a:xfrm>
            <a:off x="457766" y="-14381"/>
            <a:ext cx="3801215" cy="68723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nvGrpSpPr>
          <p:cNvPr id="2" name="Group 1">
            <a:extLst>
              <a:ext uri="{FF2B5EF4-FFF2-40B4-BE49-F238E27FC236}">
                <a16:creationId xmlns:a16="http://schemas.microsoft.com/office/drawing/2014/main" id="{F2F3CEC7-9FC3-49C3-9843-3DB52DA9A799}"/>
              </a:ext>
            </a:extLst>
          </p:cNvPr>
          <p:cNvGrpSpPr/>
          <p:nvPr/>
        </p:nvGrpSpPr>
        <p:grpSpPr>
          <a:xfrm>
            <a:off x="7808882" y="3674328"/>
            <a:ext cx="4320209" cy="3124200"/>
            <a:chOff x="11811000" y="5600700"/>
            <a:chExt cx="6480313" cy="4686300"/>
          </a:xfrm>
        </p:grpSpPr>
        <p:pic>
          <p:nvPicPr>
            <p:cNvPr id="3" name="Google Shape;24;p11">
              <a:extLst>
                <a:ext uri="{FF2B5EF4-FFF2-40B4-BE49-F238E27FC236}">
                  <a16:creationId xmlns:a16="http://schemas.microsoft.com/office/drawing/2014/main" id="{14E818DF-F5AA-45B6-9D45-2440792E3642}"/>
                </a:ext>
              </a:extLst>
            </p:cNvPr>
            <p:cNvPicPr preferRelativeResize="0"/>
            <p:nvPr/>
          </p:nvPicPr>
          <p:blipFill rotWithShape="1">
            <a:blip r:embed="rId3">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01210C99-FA00-4B61-8291-A3E20D90C1AB}"/>
                </a:ext>
              </a:extLst>
            </p:cNvPr>
            <p:cNvPicPr preferRelativeResize="0"/>
            <p:nvPr/>
          </p:nvPicPr>
          <p:blipFill rotWithShape="1">
            <a:blip r:embed="rId4">
              <a:alphaModFix/>
            </a:blip>
            <a:srcRect/>
            <a:stretch/>
          </p:blipFill>
          <p:spPr>
            <a:xfrm>
              <a:off x="16306800" y="8343900"/>
              <a:ext cx="1676400" cy="1628775"/>
            </a:xfrm>
            <a:prstGeom prst="rect">
              <a:avLst/>
            </a:prstGeom>
            <a:noFill/>
            <a:ln>
              <a:noFill/>
            </a:ln>
          </p:spPr>
        </p:pic>
      </p:grpSp>
      <p:grpSp>
        <p:nvGrpSpPr>
          <p:cNvPr id="10" name="Group 9">
            <a:extLst>
              <a:ext uri="{FF2B5EF4-FFF2-40B4-BE49-F238E27FC236}">
                <a16:creationId xmlns:a16="http://schemas.microsoft.com/office/drawing/2014/main" id="{0F0241EB-0B70-4065-A467-10F57B3E7822}"/>
              </a:ext>
            </a:extLst>
          </p:cNvPr>
          <p:cNvGrpSpPr/>
          <p:nvPr/>
        </p:nvGrpSpPr>
        <p:grpSpPr>
          <a:xfrm>
            <a:off x="8531525" y="76200"/>
            <a:ext cx="3657600" cy="609600"/>
            <a:chOff x="12115800" y="342900"/>
            <a:chExt cx="5486400" cy="914400"/>
          </a:xfrm>
        </p:grpSpPr>
        <p:sp>
          <p:nvSpPr>
            <p:cNvPr id="9" name="TextBox 8">
              <a:extLst>
                <a:ext uri="{FF2B5EF4-FFF2-40B4-BE49-F238E27FC236}">
                  <a16:creationId xmlns:a16="http://schemas.microsoft.com/office/drawing/2014/main" id="{B50FA334-7802-4E09-A8BB-ABAFD8C1C36B}"/>
                </a:ext>
              </a:extLst>
            </p:cNvPr>
            <p:cNvSpPr txBox="1"/>
            <p:nvPr/>
          </p:nvSpPr>
          <p:spPr>
            <a:xfrm>
              <a:off x="12268200" y="495300"/>
              <a:ext cx="5334000" cy="553998"/>
            </a:xfrm>
            <a:prstGeom prst="rect">
              <a:avLst/>
            </a:prstGeom>
            <a:solidFill>
              <a:schemeClr val="tx2"/>
            </a:solidFill>
          </p:spPr>
          <p:txBody>
            <a:bodyPr wrap="square" rtlCol="0">
              <a:spAutoFit/>
            </a:bodyPr>
            <a:lstStyle/>
            <a:p>
              <a:pPr algn="r"/>
              <a:r>
                <a:rPr lang="en-US" dirty="0">
                  <a:solidFill>
                    <a:schemeClr val="bg1"/>
                  </a:solidFill>
                  <a:latin typeface="Arial Black" panose="020B0A04020102020204" pitchFamily="34" charset="0"/>
                </a:rPr>
                <a:t>JMC No. 1</a:t>
              </a:r>
              <a:endParaRPr lang="en-PH" dirty="0">
                <a:solidFill>
                  <a:schemeClr val="bg1"/>
                </a:solidFill>
                <a:latin typeface="Arial Black" panose="020B0A04020102020204" pitchFamily="34" charset="0"/>
              </a:endParaRPr>
            </a:p>
          </p:txBody>
        </p:sp>
        <p:grpSp>
          <p:nvGrpSpPr>
            <p:cNvPr id="5" name="Group 4">
              <a:extLst>
                <a:ext uri="{FF2B5EF4-FFF2-40B4-BE49-F238E27FC236}">
                  <a16:creationId xmlns:a16="http://schemas.microsoft.com/office/drawing/2014/main" id="{969D2565-3AC4-4777-A806-C3C99FF70302}"/>
                </a:ext>
              </a:extLst>
            </p:cNvPr>
            <p:cNvGrpSpPr/>
            <p:nvPr/>
          </p:nvGrpSpPr>
          <p:grpSpPr>
            <a:xfrm>
              <a:off x="12115800" y="342900"/>
              <a:ext cx="3272433" cy="914400"/>
              <a:chOff x="7757156" y="86164"/>
              <a:chExt cx="1977033" cy="648638"/>
            </a:xfrm>
          </p:grpSpPr>
          <p:pic>
            <p:nvPicPr>
              <p:cNvPr id="6" name="Picture 5">
                <a:extLst>
                  <a:ext uri="{FF2B5EF4-FFF2-40B4-BE49-F238E27FC236}">
                    <a16:creationId xmlns:a16="http://schemas.microsoft.com/office/drawing/2014/main" id="{BDB8750C-AF59-4BBC-A8CE-C2625DCEAC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4701" y="102926"/>
                <a:ext cx="615114" cy="615114"/>
              </a:xfrm>
              <a:prstGeom prst="rect">
                <a:avLst/>
              </a:prstGeom>
            </p:spPr>
          </p:pic>
          <p:pic>
            <p:nvPicPr>
              <p:cNvPr id="7" name="Picture 6">
                <a:extLst>
                  <a:ext uri="{FF2B5EF4-FFF2-40B4-BE49-F238E27FC236}">
                    <a16:creationId xmlns:a16="http://schemas.microsoft.com/office/drawing/2014/main" id="{078077A2-CAA3-4B54-B9D1-6CF29EE47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156" y="86164"/>
                <a:ext cx="648638" cy="648638"/>
              </a:xfrm>
              <a:prstGeom prst="rect">
                <a:avLst/>
              </a:prstGeom>
            </p:spPr>
          </p:pic>
          <p:pic>
            <p:nvPicPr>
              <p:cNvPr id="8" name="Picture 7">
                <a:extLst>
                  <a:ext uri="{FF2B5EF4-FFF2-40B4-BE49-F238E27FC236}">
                    <a16:creationId xmlns:a16="http://schemas.microsoft.com/office/drawing/2014/main" id="{4B419DD6-6862-4F3F-8705-560959C3E4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8722" y="99104"/>
                <a:ext cx="635467" cy="622758"/>
              </a:xfrm>
              <a:prstGeom prst="rect">
                <a:avLst/>
              </a:prstGeom>
            </p:spPr>
          </p:pic>
        </p:grpSp>
      </p:grpSp>
      <p:sp>
        <p:nvSpPr>
          <p:cNvPr id="16" name="TextBox 15">
            <a:extLst>
              <a:ext uri="{FF2B5EF4-FFF2-40B4-BE49-F238E27FC236}">
                <a16:creationId xmlns:a16="http://schemas.microsoft.com/office/drawing/2014/main" id="{27A0989B-27B4-48D1-AF17-47C7C507DD0A}"/>
              </a:ext>
            </a:extLst>
          </p:cNvPr>
          <p:cNvSpPr txBox="1"/>
          <p:nvPr/>
        </p:nvSpPr>
        <p:spPr>
          <a:xfrm>
            <a:off x="660400" y="2413000"/>
            <a:ext cx="3403600" cy="1323439"/>
          </a:xfrm>
          <a:prstGeom prst="rect">
            <a:avLst/>
          </a:prstGeom>
          <a:noFill/>
        </p:spPr>
        <p:txBody>
          <a:bodyPr wrap="square" rtlCol="0">
            <a:spAutoFit/>
          </a:bodyPr>
          <a:lstStyle/>
          <a:p>
            <a:pPr algn="ctr"/>
            <a:r>
              <a:rPr lang="en-US" sz="4000" dirty="0">
                <a:solidFill>
                  <a:srgbClr val="002060"/>
                </a:solidFill>
                <a:latin typeface="Arial Black" panose="020B0A04020102020204" pitchFamily="34" charset="0"/>
              </a:rPr>
              <a:t>General Guidelines</a:t>
            </a:r>
            <a:endParaRPr lang="en-PH" sz="4000" dirty="0">
              <a:solidFill>
                <a:srgbClr val="002060"/>
              </a:solidFill>
              <a:latin typeface="Arial Black" panose="020B0A04020102020204" pitchFamily="34" charset="0"/>
            </a:endParaRPr>
          </a:p>
        </p:txBody>
      </p:sp>
      <p:sp>
        <p:nvSpPr>
          <p:cNvPr id="18" name="TextBox 23">
            <a:extLst>
              <a:ext uri="{FF2B5EF4-FFF2-40B4-BE49-F238E27FC236}">
                <a16:creationId xmlns:a16="http://schemas.microsoft.com/office/drawing/2014/main" id="{1EEAE117-0153-47AC-B1B8-F6272E29699C}"/>
              </a:ext>
            </a:extLst>
          </p:cNvPr>
          <p:cNvSpPr txBox="1"/>
          <p:nvPr/>
        </p:nvSpPr>
        <p:spPr>
          <a:xfrm>
            <a:off x="4643087" y="1026821"/>
            <a:ext cx="6008433" cy="1538883"/>
          </a:xfrm>
          <a:prstGeom prst="rect">
            <a:avLst/>
          </a:prstGeom>
        </p:spPr>
        <p:txBody>
          <a:bodyPr wrap="square" lIns="0" tIns="0" rIns="0" bIns="0" rtlCol="0" anchor="t">
            <a:spAutoFit/>
          </a:bodyPr>
          <a:lstStyle/>
          <a:p>
            <a:pPr marL="381019" indent="-381019">
              <a:buFont typeface="Wingdings" panose="05000000000000000000" pitchFamily="2" charset="2"/>
              <a:buChar char="q"/>
            </a:pPr>
            <a:r>
              <a:rPr lang="en-US" sz="2500" dirty="0">
                <a:solidFill>
                  <a:srgbClr val="002060"/>
                </a:solidFill>
                <a:latin typeface="Segoe UI Semibold" panose="020B0702040204020203" pitchFamily="34" charset="0"/>
                <a:cs typeface="Segoe UI Semibold" panose="020B0702040204020203" pitchFamily="34" charset="0"/>
              </a:rPr>
              <a:t>Appropriation of the SK Funds</a:t>
            </a:r>
          </a:p>
          <a:p>
            <a:pPr marL="381019" indent="-381019">
              <a:buFont typeface="Wingdings" panose="05000000000000000000" pitchFamily="2" charset="2"/>
              <a:buChar char="q"/>
            </a:pPr>
            <a:r>
              <a:rPr lang="en-US" sz="2500" dirty="0">
                <a:solidFill>
                  <a:srgbClr val="002060"/>
                </a:solidFill>
                <a:latin typeface="Segoe UI Semibold" panose="020B0702040204020203" pitchFamily="34" charset="0"/>
                <a:cs typeface="Segoe UI Semibold" panose="020B0702040204020203" pitchFamily="34" charset="0"/>
              </a:rPr>
              <a:t>Release of the SK Funds</a:t>
            </a:r>
          </a:p>
          <a:p>
            <a:pPr marL="381019" indent="-381019">
              <a:buFont typeface="Wingdings" panose="05000000000000000000" pitchFamily="2" charset="2"/>
              <a:buChar char="q"/>
            </a:pPr>
            <a:r>
              <a:rPr lang="en-US" sz="2500" dirty="0">
                <a:solidFill>
                  <a:srgbClr val="002060"/>
                </a:solidFill>
                <a:latin typeface="Segoe UI Semibold" panose="020B0702040204020203" pitchFamily="34" charset="0"/>
                <a:cs typeface="Segoe UI Semibold" panose="020B0702040204020203" pitchFamily="34" charset="0"/>
              </a:rPr>
              <a:t>Planning and Budgeting process for the SK Funds</a:t>
            </a:r>
          </a:p>
        </p:txBody>
      </p:sp>
      <p:sp>
        <p:nvSpPr>
          <p:cNvPr id="44" name="TextBox 43">
            <a:extLst>
              <a:ext uri="{FF2B5EF4-FFF2-40B4-BE49-F238E27FC236}">
                <a16:creationId xmlns:a16="http://schemas.microsoft.com/office/drawing/2014/main" id="{D3168027-07FB-4221-AF96-B4A7907CFC08}"/>
              </a:ext>
            </a:extLst>
          </p:cNvPr>
          <p:cNvSpPr txBox="1"/>
          <p:nvPr/>
        </p:nvSpPr>
        <p:spPr>
          <a:xfrm>
            <a:off x="4786312" y="2498847"/>
            <a:ext cx="6241661" cy="1631216"/>
          </a:xfrm>
          <a:prstGeom prst="rect">
            <a:avLst/>
          </a:prstGeom>
          <a:noFill/>
        </p:spPr>
        <p:txBody>
          <a:bodyPr wrap="square" rtlCol="0">
            <a:spAutoFit/>
          </a:bodyPr>
          <a:lstStyle/>
          <a:p>
            <a:pPr marL="304815" indent="-304815">
              <a:buFont typeface="Canva Sans" panose="020B0604020202020204" charset="0"/>
              <a:buChar char="−"/>
            </a:pPr>
            <a:r>
              <a:rPr lang="en-US" sz="2500" dirty="0">
                <a:solidFill>
                  <a:srgbClr val="002060"/>
                </a:solidFill>
                <a:latin typeface="Segoe UI Semibold" panose="020B0702040204020203" pitchFamily="34" charset="0"/>
                <a:cs typeface="Segoe UI Semibold" panose="020B0702040204020203" pitchFamily="34" charset="0"/>
              </a:rPr>
              <a:t>Comprehensive Barangay Youth Development Plan (CBYDP)</a:t>
            </a:r>
          </a:p>
          <a:p>
            <a:pPr marL="304815" indent="-304815">
              <a:buFont typeface="Canva Sans" panose="020B0604020202020204" charset="0"/>
              <a:buChar char="−"/>
            </a:pPr>
            <a:r>
              <a:rPr lang="en-US" sz="2500" dirty="0">
                <a:solidFill>
                  <a:srgbClr val="002060"/>
                </a:solidFill>
                <a:latin typeface="Segoe UI Semibold" panose="020B0702040204020203" pitchFamily="34" charset="0"/>
                <a:cs typeface="Segoe UI Semibold" panose="020B0702040204020203" pitchFamily="34" charset="0"/>
              </a:rPr>
              <a:t>Annual Barangay Youth Development Investment Program (ABYIP)</a:t>
            </a:r>
          </a:p>
        </p:txBody>
      </p:sp>
      <p:sp>
        <p:nvSpPr>
          <p:cNvPr id="13" name="Rectangle 12">
            <a:extLst>
              <a:ext uri="{FF2B5EF4-FFF2-40B4-BE49-F238E27FC236}">
                <a16:creationId xmlns:a16="http://schemas.microsoft.com/office/drawing/2014/main" id="{943E4024-60B6-43F2-B3C1-E819DC52C7D6}"/>
              </a:ext>
            </a:extLst>
          </p:cNvPr>
          <p:cNvSpPr/>
          <p:nvPr/>
        </p:nvSpPr>
        <p:spPr>
          <a:xfrm>
            <a:off x="4786312" y="4493466"/>
            <a:ext cx="5072064" cy="1938992"/>
          </a:xfrm>
          <a:prstGeom prst="rect">
            <a:avLst/>
          </a:prstGeom>
        </p:spPr>
        <p:txBody>
          <a:bodyPr wrap="square">
            <a:spAutoFit/>
          </a:bodyPr>
          <a:lstStyle/>
          <a:p>
            <a:pPr marL="304815" indent="-304815">
              <a:buFont typeface="Canva Sans" panose="020B0604020202020204" charset="0"/>
              <a:buChar char="−"/>
            </a:pPr>
            <a:r>
              <a:rPr lang="en-US" sz="2400" dirty="0">
                <a:solidFill>
                  <a:srgbClr val="002060"/>
                </a:solidFill>
                <a:latin typeface="Segoe UI Semibold" panose="020B0702040204020203" pitchFamily="34" charset="0"/>
                <a:cs typeface="Segoe UI Semibold" panose="020B0702040204020203" pitchFamily="34" charset="0"/>
              </a:rPr>
              <a:t>Budget Preparation</a:t>
            </a:r>
          </a:p>
          <a:p>
            <a:pPr marL="304815" indent="-304815">
              <a:buFont typeface="Canva Sans" panose="020B0604020202020204" charset="0"/>
              <a:buChar char="−"/>
            </a:pPr>
            <a:r>
              <a:rPr lang="en-US" sz="2400" dirty="0">
                <a:solidFill>
                  <a:srgbClr val="002060"/>
                </a:solidFill>
                <a:latin typeface="Segoe UI Semibold" panose="020B0702040204020203" pitchFamily="34" charset="0"/>
                <a:cs typeface="Segoe UI Semibold" panose="020B0702040204020203" pitchFamily="34" charset="0"/>
              </a:rPr>
              <a:t>Budget Authorization</a:t>
            </a:r>
          </a:p>
          <a:p>
            <a:pPr marL="304815" indent="-304815">
              <a:buFont typeface="Canva Sans" panose="020B0604020202020204" charset="0"/>
              <a:buChar char="−"/>
            </a:pPr>
            <a:r>
              <a:rPr lang="en-US" sz="2400" dirty="0">
                <a:solidFill>
                  <a:srgbClr val="002060"/>
                </a:solidFill>
                <a:latin typeface="Segoe UI Semibold" panose="020B0702040204020203" pitchFamily="34" charset="0"/>
                <a:cs typeface="Segoe UI Semibold" panose="020B0702040204020203" pitchFamily="34" charset="0"/>
              </a:rPr>
              <a:t>Budget Review</a:t>
            </a:r>
          </a:p>
          <a:p>
            <a:pPr marL="304815" indent="-304815">
              <a:buFont typeface="Canva Sans" panose="020B0604020202020204" charset="0"/>
              <a:buChar char="−"/>
            </a:pPr>
            <a:r>
              <a:rPr lang="en-US" sz="2400" dirty="0">
                <a:solidFill>
                  <a:srgbClr val="002060"/>
                </a:solidFill>
                <a:latin typeface="Segoe UI Semibold" panose="020B0702040204020203" pitchFamily="34" charset="0"/>
                <a:cs typeface="Segoe UI Semibold" panose="020B0702040204020203" pitchFamily="34" charset="0"/>
              </a:rPr>
              <a:t>Accountability Reports</a:t>
            </a:r>
          </a:p>
          <a:p>
            <a:pPr marL="304815" indent="-304815">
              <a:buFont typeface="Canva Sans" panose="020B0604020202020204" charset="0"/>
              <a:buChar char="−"/>
            </a:pPr>
            <a:r>
              <a:rPr lang="en-US" sz="2400" dirty="0">
                <a:solidFill>
                  <a:srgbClr val="002060"/>
                </a:solidFill>
                <a:latin typeface="Segoe UI Semibold" panose="020B0702040204020203" pitchFamily="34" charset="0"/>
                <a:cs typeface="Segoe UI Semibold" panose="020B0702040204020203" pitchFamily="34" charset="0"/>
              </a:rPr>
              <a:t>Budget Execution</a:t>
            </a:r>
          </a:p>
        </p:txBody>
      </p:sp>
      <p:sp>
        <p:nvSpPr>
          <p:cNvPr id="14" name="Rectangle 13">
            <a:extLst>
              <a:ext uri="{FF2B5EF4-FFF2-40B4-BE49-F238E27FC236}">
                <a16:creationId xmlns:a16="http://schemas.microsoft.com/office/drawing/2014/main" id="{26AE677F-48CC-4AA3-9A48-35DEF5ED357F}"/>
              </a:ext>
            </a:extLst>
          </p:cNvPr>
          <p:cNvSpPr/>
          <p:nvPr/>
        </p:nvSpPr>
        <p:spPr>
          <a:xfrm>
            <a:off x="4643087" y="4037731"/>
            <a:ext cx="5515326" cy="461665"/>
          </a:xfrm>
          <a:prstGeom prst="rect">
            <a:avLst/>
          </a:prstGeom>
        </p:spPr>
        <p:txBody>
          <a:bodyPr wrap="square">
            <a:spAutoFit/>
          </a:bodyPr>
          <a:lstStyle/>
          <a:p>
            <a:pPr marL="342900" indent="-342900">
              <a:buFont typeface="Wingdings" panose="05000000000000000000" pitchFamily="2" charset="2"/>
              <a:buChar char="q"/>
            </a:pPr>
            <a:r>
              <a:rPr lang="en-US" sz="2400" dirty="0">
                <a:solidFill>
                  <a:srgbClr val="002060"/>
                </a:solidFill>
                <a:latin typeface="Segoe UI Semibold" panose="020B0702040204020203" pitchFamily="34" charset="0"/>
                <a:cs typeface="Segoe UI Semibold" panose="020B0702040204020203" pitchFamily="34" charset="0"/>
              </a:rPr>
              <a:t>Appropriation of the SK Funds</a:t>
            </a:r>
            <a:endParaRPr lang="en-PH" sz="2400" dirty="0"/>
          </a:p>
        </p:txBody>
      </p:sp>
    </p:spTree>
    <p:extLst>
      <p:ext uri="{BB962C8B-B14F-4D97-AF65-F5344CB8AC3E}">
        <p14:creationId xmlns:p14="http://schemas.microsoft.com/office/powerpoint/2010/main" val="219583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outVertical)">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5460B80-356E-418F-B1EA-D29FCE2DD05D}"/>
              </a:ext>
            </a:extLst>
          </p:cNvPr>
          <p:cNvSpPr/>
          <p:nvPr/>
        </p:nvSpPr>
        <p:spPr>
          <a:xfrm>
            <a:off x="457766" y="-14381"/>
            <a:ext cx="3801215" cy="68723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nvGrpSpPr>
          <p:cNvPr id="2" name="Group 1">
            <a:extLst>
              <a:ext uri="{FF2B5EF4-FFF2-40B4-BE49-F238E27FC236}">
                <a16:creationId xmlns:a16="http://schemas.microsoft.com/office/drawing/2014/main" id="{F2F3CEC7-9FC3-49C3-9843-3DB52DA9A799}"/>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14E818DF-F5AA-45B6-9D45-2440792E3642}"/>
                </a:ext>
              </a:extLst>
            </p:cNvPr>
            <p:cNvPicPr preferRelativeResize="0"/>
            <p:nvPr/>
          </p:nvPicPr>
          <p:blipFill rotWithShape="1">
            <a:blip r:embed="rId3">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01210C99-FA00-4B61-8291-A3E20D90C1AB}"/>
                </a:ext>
              </a:extLst>
            </p:cNvPr>
            <p:cNvPicPr preferRelativeResize="0"/>
            <p:nvPr/>
          </p:nvPicPr>
          <p:blipFill rotWithShape="1">
            <a:blip r:embed="rId4">
              <a:alphaModFix/>
            </a:blip>
            <a:srcRect/>
            <a:stretch/>
          </p:blipFill>
          <p:spPr>
            <a:xfrm>
              <a:off x="16306800" y="8343900"/>
              <a:ext cx="1676400" cy="1628775"/>
            </a:xfrm>
            <a:prstGeom prst="rect">
              <a:avLst/>
            </a:prstGeom>
            <a:noFill/>
            <a:ln>
              <a:noFill/>
            </a:ln>
          </p:spPr>
        </p:pic>
      </p:grpSp>
      <p:grpSp>
        <p:nvGrpSpPr>
          <p:cNvPr id="10" name="Group 9">
            <a:extLst>
              <a:ext uri="{FF2B5EF4-FFF2-40B4-BE49-F238E27FC236}">
                <a16:creationId xmlns:a16="http://schemas.microsoft.com/office/drawing/2014/main" id="{0F0241EB-0B70-4065-A467-10F57B3E7822}"/>
              </a:ext>
            </a:extLst>
          </p:cNvPr>
          <p:cNvGrpSpPr/>
          <p:nvPr/>
        </p:nvGrpSpPr>
        <p:grpSpPr>
          <a:xfrm>
            <a:off x="8531525" y="76200"/>
            <a:ext cx="3657600" cy="609600"/>
            <a:chOff x="12115800" y="342900"/>
            <a:chExt cx="5486400" cy="914400"/>
          </a:xfrm>
        </p:grpSpPr>
        <p:sp>
          <p:nvSpPr>
            <p:cNvPr id="9" name="TextBox 8">
              <a:extLst>
                <a:ext uri="{FF2B5EF4-FFF2-40B4-BE49-F238E27FC236}">
                  <a16:creationId xmlns:a16="http://schemas.microsoft.com/office/drawing/2014/main" id="{B50FA334-7802-4E09-A8BB-ABAFD8C1C36B}"/>
                </a:ext>
              </a:extLst>
            </p:cNvPr>
            <p:cNvSpPr txBox="1"/>
            <p:nvPr/>
          </p:nvSpPr>
          <p:spPr>
            <a:xfrm>
              <a:off x="12268200" y="495300"/>
              <a:ext cx="5334000" cy="553998"/>
            </a:xfrm>
            <a:prstGeom prst="rect">
              <a:avLst/>
            </a:prstGeom>
            <a:solidFill>
              <a:schemeClr val="tx2"/>
            </a:solidFill>
          </p:spPr>
          <p:txBody>
            <a:bodyPr wrap="square" rtlCol="0">
              <a:spAutoFit/>
            </a:bodyPr>
            <a:lstStyle/>
            <a:p>
              <a:pPr algn="r"/>
              <a:r>
                <a:rPr lang="en-US" dirty="0">
                  <a:solidFill>
                    <a:schemeClr val="bg1"/>
                  </a:solidFill>
                  <a:latin typeface="Arial Black" panose="020B0A04020102020204" pitchFamily="34" charset="0"/>
                </a:rPr>
                <a:t>JMC No. 1</a:t>
              </a:r>
              <a:endParaRPr lang="en-PH" dirty="0">
                <a:solidFill>
                  <a:schemeClr val="bg1"/>
                </a:solidFill>
                <a:latin typeface="Arial Black" panose="020B0A04020102020204" pitchFamily="34" charset="0"/>
              </a:endParaRPr>
            </a:p>
          </p:txBody>
        </p:sp>
        <p:grpSp>
          <p:nvGrpSpPr>
            <p:cNvPr id="5" name="Group 4">
              <a:extLst>
                <a:ext uri="{FF2B5EF4-FFF2-40B4-BE49-F238E27FC236}">
                  <a16:creationId xmlns:a16="http://schemas.microsoft.com/office/drawing/2014/main" id="{969D2565-3AC4-4777-A806-C3C99FF70302}"/>
                </a:ext>
              </a:extLst>
            </p:cNvPr>
            <p:cNvGrpSpPr/>
            <p:nvPr/>
          </p:nvGrpSpPr>
          <p:grpSpPr>
            <a:xfrm>
              <a:off x="12115800" y="342900"/>
              <a:ext cx="3272433" cy="914400"/>
              <a:chOff x="7757156" y="86164"/>
              <a:chExt cx="1977033" cy="648638"/>
            </a:xfrm>
          </p:grpSpPr>
          <p:pic>
            <p:nvPicPr>
              <p:cNvPr id="6" name="Picture 5">
                <a:extLst>
                  <a:ext uri="{FF2B5EF4-FFF2-40B4-BE49-F238E27FC236}">
                    <a16:creationId xmlns:a16="http://schemas.microsoft.com/office/drawing/2014/main" id="{BDB8750C-AF59-4BBC-A8CE-C2625DCEAC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4701" y="102926"/>
                <a:ext cx="615114" cy="615114"/>
              </a:xfrm>
              <a:prstGeom prst="rect">
                <a:avLst/>
              </a:prstGeom>
            </p:spPr>
          </p:pic>
          <p:pic>
            <p:nvPicPr>
              <p:cNvPr id="7" name="Picture 6">
                <a:extLst>
                  <a:ext uri="{FF2B5EF4-FFF2-40B4-BE49-F238E27FC236}">
                    <a16:creationId xmlns:a16="http://schemas.microsoft.com/office/drawing/2014/main" id="{078077A2-CAA3-4B54-B9D1-6CF29EE47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156" y="86164"/>
                <a:ext cx="648638" cy="648638"/>
              </a:xfrm>
              <a:prstGeom prst="rect">
                <a:avLst/>
              </a:prstGeom>
            </p:spPr>
          </p:pic>
          <p:pic>
            <p:nvPicPr>
              <p:cNvPr id="8" name="Picture 7">
                <a:extLst>
                  <a:ext uri="{FF2B5EF4-FFF2-40B4-BE49-F238E27FC236}">
                    <a16:creationId xmlns:a16="http://schemas.microsoft.com/office/drawing/2014/main" id="{4B419DD6-6862-4F3F-8705-560959C3E4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8722" y="99104"/>
                <a:ext cx="635467" cy="622758"/>
              </a:xfrm>
              <a:prstGeom prst="rect">
                <a:avLst/>
              </a:prstGeom>
            </p:spPr>
          </p:pic>
        </p:grpSp>
      </p:grpSp>
      <p:sp>
        <p:nvSpPr>
          <p:cNvPr id="16" name="TextBox 15">
            <a:extLst>
              <a:ext uri="{FF2B5EF4-FFF2-40B4-BE49-F238E27FC236}">
                <a16:creationId xmlns:a16="http://schemas.microsoft.com/office/drawing/2014/main" id="{27A0989B-27B4-48D1-AF17-47C7C507DD0A}"/>
              </a:ext>
            </a:extLst>
          </p:cNvPr>
          <p:cNvSpPr txBox="1"/>
          <p:nvPr/>
        </p:nvSpPr>
        <p:spPr>
          <a:xfrm>
            <a:off x="660400" y="2413000"/>
            <a:ext cx="3403600" cy="1938992"/>
          </a:xfrm>
          <a:prstGeom prst="rect">
            <a:avLst/>
          </a:prstGeom>
          <a:noFill/>
        </p:spPr>
        <p:txBody>
          <a:bodyPr wrap="square" rtlCol="0">
            <a:spAutoFit/>
          </a:bodyPr>
          <a:lstStyle/>
          <a:p>
            <a:pPr algn="ctr"/>
            <a:r>
              <a:rPr lang="en-US" sz="4000" dirty="0">
                <a:solidFill>
                  <a:srgbClr val="002060"/>
                </a:solidFill>
                <a:latin typeface="Arial Black" panose="020B0A04020102020204" pitchFamily="34" charset="0"/>
              </a:rPr>
              <a:t>Cases</a:t>
            </a:r>
          </a:p>
          <a:p>
            <a:pPr algn="ctr"/>
            <a:r>
              <a:rPr lang="en-US" sz="4000" dirty="0">
                <a:solidFill>
                  <a:srgbClr val="002060"/>
                </a:solidFill>
                <a:latin typeface="Arial Black" panose="020B0A04020102020204" pitchFamily="34" charset="0"/>
              </a:rPr>
              <a:t>for</a:t>
            </a:r>
          </a:p>
          <a:p>
            <a:pPr algn="ctr"/>
            <a:r>
              <a:rPr lang="en-US" sz="4000" dirty="0">
                <a:solidFill>
                  <a:srgbClr val="002060"/>
                </a:solidFill>
                <a:latin typeface="Arial Black" panose="020B0A04020102020204" pitchFamily="34" charset="0"/>
              </a:rPr>
              <a:t>Resolution</a:t>
            </a:r>
          </a:p>
        </p:txBody>
      </p:sp>
      <p:sp>
        <p:nvSpPr>
          <p:cNvPr id="18" name="TextBox 23">
            <a:extLst>
              <a:ext uri="{FF2B5EF4-FFF2-40B4-BE49-F238E27FC236}">
                <a16:creationId xmlns:a16="http://schemas.microsoft.com/office/drawing/2014/main" id="{1EEAE117-0153-47AC-B1B8-F6272E29699C}"/>
              </a:ext>
            </a:extLst>
          </p:cNvPr>
          <p:cNvSpPr txBox="1"/>
          <p:nvPr/>
        </p:nvSpPr>
        <p:spPr>
          <a:xfrm>
            <a:off x="4461615" y="2563148"/>
            <a:ext cx="6714385" cy="1154162"/>
          </a:xfrm>
          <a:prstGeom prst="rect">
            <a:avLst/>
          </a:prstGeom>
        </p:spPr>
        <p:txBody>
          <a:bodyPr wrap="square" lIns="0" tIns="0" rIns="0" bIns="0" rtlCol="0" anchor="t">
            <a:spAutoFit/>
          </a:bodyPr>
          <a:lstStyle/>
          <a:p>
            <a:pPr marL="381019" indent="-381019">
              <a:buFont typeface="Wingdings" panose="05000000000000000000" pitchFamily="2" charset="2"/>
              <a:buChar char="q"/>
            </a:pPr>
            <a:r>
              <a:rPr lang="en-US" sz="2500" dirty="0">
                <a:solidFill>
                  <a:srgbClr val="002060"/>
                </a:solidFill>
                <a:latin typeface="Segoe UI Semibold" panose="020B0702040204020203" pitchFamily="34" charset="0"/>
                <a:cs typeface="Segoe UI Semibold" panose="020B0702040204020203" pitchFamily="34" charset="0"/>
              </a:rPr>
              <a:t>Cases not covered by the JMC shall be referred to the NYC for joint resolution by the DBM, NYC and DILG</a:t>
            </a:r>
          </a:p>
        </p:txBody>
      </p:sp>
    </p:spTree>
    <p:extLst>
      <p:ext uri="{BB962C8B-B14F-4D97-AF65-F5344CB8AC3E}">
        <p14:creationId xmlns:p14="http://schemas.microsoft.com/office/powerpoint/2010/main" val="417563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8B4188C7-ACF4-4A06-B122-9ED60897789C}"/>
              </a:ext>
            </a:extLst>
          </p:cNvPr>
          <p:cNvSpPr/>
          <p:nvPr/>
        </p:nvSpPr>
        <p:spPr>
          <a:xfrm rot="10800000">
            <a:off x="0" y="0"/>
            <a:ext cx="12192000" cy="6858000"/>
          </a:xfrm>
          <a:prstGeom prst="triangle">
            <a:avLst>
              <a:gd name="adj" fmla="val 1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Freeform 4">
            <a:extLst>
              <a:ext uri="{FF2B5EF4-FFF2-40B4-BE49-F238E27FC236}">
                <a16:creationId xmlns:a16="http://schemas.microsoft.com/office/drawing/2014/main" id="{C0A19912-39AD-47A2-89E9-23EC3A289751}"/>
              </a:ext>
            </a:extLst>
          </p:cNvPr>
          <p:cNvSpPr/>
          <p:nvPr/>
        </p:nvSpPr>
        <p:spPr>
          <a:xfrm>
            <a:off x="4165600" y="463141"/>
            <a:ext cx="3980174" cy="9620659"/>
          </a:xfrm>
          <a:custGeom>
            <a:avLst/>
            <a:gdLst/>
            <a:ahLst/>
            <a:cxnLst/>
            <a:rect l="l" t="t" r="r" b="b"/>
            <a:pathLst>
              <a:path w="5970261" h="14430989">
                <a:moveTo>
                  <a:pt x="0" y="0"/>
                </a:moveTo>
                <a:lnTo>
                  <a:pt x="5970261" y="0"/>
                </a:lnTo>
                <a:lnTo>
                  <a:pt x="5970261" y="14430990"/>
                </a:lnTo>
                <a:lnTo>
                  <a:pt x="0" y="14430990"/>
                </a:lnTo>
                <a:lnTo>
                  <a:pt x="0" y="0"/>
                </a:lnTo>
                <a:close/>
              </a:path>
            </a:pathLst>
          </a:custGeom>
          <a:blipFill>
            <a:blip r:embed="rId3"/>
            <a:stretch>
              <a:fillRect l="-3951" r="-3951" b="-9361"/>
            </a:stretch>
          </a:blipFill>
        </p:spPr>
        <p:txBody>
          <a:bodyPr/>
          <a:lstStyle/>
          <a:p>
            <a:endParaRPr lang="en-PH"/>
          </a:p>
        </p:txBody>
      </p:sp>
      <p:sp>
        <p:nvSpPr>
          <p:cNvPr id="7" name="TextBox 17">
            <a:extLst>
              <a:ext uri="{FF2B5EF4-FFF2-40B4-BE49-F238E27FC236}">
                <a16:creationId xmlns:a16="http://schemas.microsoft.com/office/drawing/2014/main" id="{E0F1354C-1014-46AE-8863-D0B0C314CEB5}"/>
              </a:ext>
            </a:extLst>
          </p:cNvPr>
          <p:cNvSpPr txBox="1"/>
          <p:nvPr/>
        </p:nvSpPr>
        <p:spPr>
          <a:xfrm>
            <a:off x="6634474" y="3118199"/>
            <a:ext cx="4249426" cy="307777"/>
          </a:xfrm>
          <a:prstGeom prst="rect">
            <a:avLst/>
          </a:prstGeom>
        </p:spPr>
        <p:txBody>
          <a:bodyPr wrap="square" lIns="0" tIns="0" rIns="0" bIns="0" rtlCol="0" anchor="t">
            <a:spAutoFit/>
          </a:bodyPr>
          <a:lstStyle/>
          <a:p>
            <a:pPr marL="381019" indent="-381019">
              <a:buFont typeface="Courier New" panose="02070309020205020404" pitchFamily="49" charset="0"/>
              <a:buChar char="o"/>
            </a:pPr>
            <a:r>
              <a:rPr lang="en-US" sz="2000" dirty="0">
                <a:solidFill>
                  <a:srgbClr val="002060"/>
                </a:solidFill>
                <a:latin typeface="Segoe UI Semibold" panose="020B0702040204020203" pitchFamily="34" charset="0"/>
                <a:cs typeface="Segoe UI Semibold" panose="020B0702040204020203" pitchFamily="34" charset="0"/>
              </a:rPr>
              <a:t>Definition of Terms</a:t>
            </a:r>
          </a:p>
        </p:txBody>
      </p:sp>
      <p:sp>
        <p:nvSpPr>
          <p:cNvPr id="8" name="TextBox 17">
            <a:extLst>
              <a:ext uri="{FF2B5EF4-FFF2-40B4-BE49-F238E27FC236}">
                <a16:creationId xmlns:a16="http://schemas.microsoft.com/office/drawing/2014/main" id="{219D26FD-7110-4284-AEA0-096C370587EA}"/>
              </a:ext>
            </a:extLst>
          </p:cNvPr>
          <p:cNvSpPr txBox="1"/>
          <p:nvPr/>
        </p:nvSpPr>
        <p:spPr>
          <a:xfrm>
            <a:off x="6634474" y="3530774"/>
            <a:ext cx="4249426" cy="307777"/>
          </a:xfrm>
          <a:prstGeom prst="rect">
            <a:avLst/>
          </a:prstGeom>
        </p:spPr>
        <p:txBody>
          <a:bodyPr wrap="square" lIns="0" tIns="0" rIns="0" bIns="0" rtlCol="0" anchor="t">
            <a:spAutoFit/>
          </a:bodyPr>
          <a:lstStyle/>
          <a:p>
            <a:pPr marL="381019" indent="-381019">
              <a:buFont typeface="Courier New" panose="02070309020205020404" pitchFamily="49" charset="0"/>
              <a:buChar char="o"/>
            </a:pPr>
            <a:r>
              <a:rPr lang="en-US" sz="2000" dirty="0">
                <a:solidFill>
                  <a:srgbClr val="002060"/>
                </a:solidFill>
                <a:latin typeface="Segoe UI Semibold" panose="020B0702040204020203" pitchFamily="34" charset="0"/>
                <a:cs typeface="Segoe UI Semibold" panose="020B0702040204020203" pitchFamily="34" charset="0"/>
              </a:rPr>
              <a:t>Basic Standards and Policies</a:t>
            </a:r>
          </a:p>
        </p:txBody>
      </p:sp>
      <p:sp>
        <p:nvSpPr>
          <p:cNvPr id="9" name="TextBox 17">
            <a:extLst>
              <a:ext uri="{FF2B5EF4-FFF2-40B4-BE49-F238E27FC236}">
                <a16:creationId xmlns:a16="http://schemas.microsoft.com/office/drawing/2014/main" id="{DD43B091-D8A7-4636-9DAC-69F5A0019668}"/>
              </a:ext>
            </a:extLst>
          </p:cNvPr>
          <p:cNvSpPr txBox="1"/>
          <p:nvPr/>
        </p:nvSpPr>
        <p:spPr>
          <a:xfrm>
            <a:off x="6634474" y="3954220"/>
            <a:ext cx="4249426" cy="307777"/>
          </a:xfrm>
          <a:prstGeom prst="rect">
            <a:avLst/>
          </a:prstGeom>
        </p:spPr>
        <p:txBody>
          <a:bodyPr wrap="square" lIns="0" tIns="0" rIns="0" bIns="0" rtlCol="0" anchor="t">
            <a:spAutoFit/>
          </a:bodyPr>
          <a:lstStyle/>
          <a:p>
            <a:pPr marL="381019" indent="-381019">
              <a:buFont typeface="Courier New" panose="02070309020205020404" pitchFamily="49" charset="0"/>
              <a:buChar char="o"/>
            </a:pPr>
            <a:r>
              <a:rPr lang="en-US" sz="2000" dirty="0">
                <a:solidFill>
                  <a:srgbClr val="002060"/>
                </a:solidFill>
                <a:latin typeface="Segoe UI Semibold" panose="020B0702040204020203" pitchFamily="34" charset="0"/>
                <a:cs typeface="Segoe UI Semibold" panose="020B0702040204020203" pitchFamily="34" charset="0"/>
              </a:rPr>
              <a:t>Specific Policies</a:t>
            </a:r>
          </a:p>
        </p:txBody>
      </p:sp>
      <p:sp>
        <p:nvSpPr>
          <p:cNvPr id="10" name="TextBox 17">
            <a:extLst>
              <a:ext uri="{FF2B5EF4-FFF2-40B4-BE49-F238E27FC236}">
                <a16:creationId xmlns:a16="http://schemas.microsoft.com/office/drawing/2014/main" id="{CF06634E-D36D-473B-8E70-D83F39B0B192}"/>
              </a:ext>
            </a:extLst>
          </p:cNvPr>
          <p:cNvSpPr txBox="1"/>
          <p:nvPr/>
        </p:nvSpPr>
        <p:spPr>
          <a:xfrm>
            <a:off x="6634474" y="4411071"/>
            <a:ext cx="4249426" cy="615553"/>
          </a:xfrm>
          <a:prstGeom prst="rect">
            <a:avLst/>
          </a:prstGeom>
        </p:spPr>
        <p:txBody>
          <a:bodyPr wrap="square" lIns="0" tIns="0" rIns="0" bIns="0" rtlCol="0" anchor="t">
            <a:spAutoFit/>
          </a:bodyPr>
          <a:lstStyle/>
          <a:p>
            <a:pPr marL="381019" indent="-381019">
              <a:buFont typeface="Courier New" panose="02070309020205020404" pitchFamily="49" charset="0"/>
              <a:buChar char="o"/>
            </a:pPr>
            <a:r>
              <a:rPr lang="en-US" sz="2000" dirty="0">
                <a:solidFill>
                  <a:srgbClr val="002060"/>
                </a:solidFill>
                <a:latin typeface="Segoe UI Semibold" panose="020B0702040204020203" pitchFamily="34" charset="0"/>
                <a:cs typeface="Segoe UI Semibold" panose="020B0702040204020203" pitchFamily="34" charset="0"/>
              </a:rPr>
              <a:t>Narrative Procedures and Procedural Flowcharts</a:t>
            </a:r>
          </a:p>
        </p:txBody>
      </p:sp>
      <p:sp>
        <p:nvSpPr>
          <p:cNvPr id="12" name="TextBox 17">
            <a:extLst>
              <a:ext uri="{FF2B5EF4-FFF2-40B4-BE49-F238E27FC236}">
                <a16:creationId xmlns:a16="http://schemas.microsoft.com/office/drawing/2014/main" id="{63360C19-9A81-4261-A503-DE17AA874444}"/>
              </a:ext>
            </a:extLst>
          </p:cNvPr>
          <p:cNvSpPr txBox="1"/>
          <p:nvPr/>
        </p:nvSpPr>
        <p:spPr>
          <a:xfrm>
            <a:off x="6634474" y="5219439"/>
            <a:ext cx="4249426" cy="307777"/>
          </a:xfrm>
          <a:prstGeom prst="rect">
            <a:avLst/>
          </a:prstGeom>
        </p:spPr>
        <p:txBody>
          <a:bodyPr wrap="square" lIns="0" tIns="0" rIns="0" bIns="0" rtlCol="0" anchor="t">
            <a:spAutoFit/>
          </a:bodyPr>
          <a:lstStyle/>
          <a:p>
            <a:pPr marL="381019" indent="-381019">
              <a:buFont typeface="Courier New" panose="02070309020205020404" pitchFamily="49" charset="0"/>
              <a:buChar char="o"/>
            </a:pPr>
            <a:r>
              <a:rPr lang="en-US" sz="2000" dirty="0">
                <a:solidFill>
                  <a:srgbClr val="002060"/>
                </a:solidFill>
                <a:latin typeface="Segoe UI Semibold" panose="020B0702040204020203" pitchFamily="34" charset="0"/>
                <a:cs typeface="Segoe UI Semibold" panose="020B0702040204020203" pitchFamily="34" charset="0"/>
              </a:rPr>
              <a:t>Accounting Plan</a:t>
            </a:r>
          </a:p>
        </p:txBody>
      </p:sp>
    </p:spTree>
    <p:extLst>
      <p:ext uri="{BB962C8B-B14F-4D97-AF65-F5344CB8AC3E}">
        <p14:creationId xmlns:p14="http://schemas.microsoft.com/office/powerpoint/2010/main" val="8384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11111E-6 -1.48148E-6 L -0.24653 -0.00231 " pathEditMode="relative" rAng="0" ptsTypes="AA">
                                      <p:cBhvr>
                                        <p:cTn id="6" dur="1000" fill="hold"/>
                                        <p:tgtEl>
                                          <p:spTgt spid="6"/>
                                        </p:tgtEl>
                                        <p:attrNameLst>
                                          <p:attrName>ppt_x</p:attrName>
                                          <p:attrName>ppt_y</p:attrName>
                                        </p:attrNameLst>
                                      </p:cBhvr>
                                      <p:rCtr x="-12326" y="-123"/>
                                    </p:animMotion>
                                  </p:childTnLst>
                                </p:cTn>
                              </p:par>
                            </p:childTnLst>
                          </p:cTn>
                        </p:par>
                        <p:par>
                          <p:cTn id="7" fill="hold">
                            <p:stCondLst>
                              <p:cond delay="1500"/>
                            </p:stCondLst>
                            <p:childTnLst>
                              <p:par>
                                <p:cTn id="8" presetID="42"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anim calcmode="lin" valueType="num">
                                      <p:cBhvr>
                                        <p:cTn id="11" dur="750" fill="hold"/>
                                        <p:tgtEl>
                                          <p:spTgt spid="7"/>
                                        </p:tgtEl>
                                        <p:attrNameLst>
                                          <p:attrName>ppt_x</p:attrName>
                                        </p:attrNameLst>
                                      </p:cBhvr>
                                      <p:tavLst>
                                        <p:tav tm="0">
                                          <p:val>
                                            <p:strVal val="#ppt_x"/>
                                          </p:val>
                                        </p:tav>
                                        <p:tav tm="100000">
                                          <p:val>
                                            <p:strVal val="#ppt_x"/>
                                          </p:val>
                                        </p:tav>
                                      </p:tavLst>
                                    </p:anim>
                                    <p:anim calcmode="lin" valueType="num">
                                      <p:cBhvr>
                                        <p:cTn id="12" dur="75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225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anim calcmode="lin" valueType="num">
                                      <p:cBhvr>
                                        <p:cTn id="23" dur="750" fill="hold"/>
                                        <p:tgtEl>
                                          <p:spTgt spid="9"/>
                                        </p:tgtEl>
                                        <p:attrNameLst>
                                          <p:attrName>ppt_x</p:attrName>
                                        </p:attrNameLst>
                                      </p:cBhvr>
                                      <p:tavLst>
                                        <p:tav tm="0">
                                          <p:val>
                                            <p:strVal val="#ppt_x"/>
                                          </p:val>
                                        </p:tav>
                                        <p:tav tm="100000">
                                          <p:val>
                                            <p:strVal val="#ppt_x"/>
                                          </p:val>
                                        </p:tav>
                                      </p:tavLst>
                                    </p:anim>
                                    <p:anim calcmode="lin" valueType="num">
                                      <p:cBhvr>
                                        <p:cTn id="24" dur="75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3750"/>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750"/>
                                        <p:tgtEl>
                                          <p:spTgt spid="10"/>
                                        </p:tgtEl>
                                      </p:cBhvr>
                                    </p:animEffect>
                                    <p:anim calcmode="lin" valueType="num">
                                      <p:cBhvr>
                                        <p:cTn id="29" dur="750" fill="hold"/>
                                        <p:tgtEl>
                                          <p:spTgt spid="10"/>
                                        </p:tgtEl>
                                        <p:attrNameLst>
                                          <p:attrName>ppt_x</p:attrName>
                                        </p:attrNameLst>
                                      </p:cBhvr>
                                      <p:tavLst>
                                        <p:tav tm="0">
                                          <p:val>
                                            <p:strVal val="#ppt_x"/>
                                          </p:val>
                                        </p:tav>
                                        <p:tav tm="100000">
                                          <p:val>
                                            <p:strVal val="#ppt_x"/>
                                          </p:val>
                                        </p:tav>
                                      </p:tavLst>
                                    </p:anim>
                                    <p:anim calcmode="lin" valueType="num">
                                      <p:cBhvr>
                                        <p:cTn id="30" dur="75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42"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anim calcmode="lin" valueType="num">
                                      <p:cBhvr>
                                        <p:cTn id="35" dur="750" fill="hold"/>
                                        <p:tgtEl>
                                          <p:spTgt spid="12"/>
                                        </p:tgtEl>
                                        <p:attrNameLst>
                                          <p:attrName>ppt_x</p:attrName>
                                        </p:attrNameLst>
                                      </p:cBhvr>
                                      <p:tavLst>
                                        <p:tav tm="0">
                                          <p:val>
                                            <p:strVal val="#ppt_x"/>
                                          </p:val>
                                        </p:tav>
                                        <p:tav tm="100000">
                                          <p:val>
                                            <p:strVal val="#ppt_x"/>
                                          </p:val>
                                        </p:tav>
                                      </p:tavLst>
                                    </p:anim>
                                    <p:anim calcmode="lin" valueType="num">
                                      <p:cBhvr>
                                        <p:cTn id="36"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2">
            <a:extLst>
              <a:ext uri="{FF2B5EF4-FFF2-40B4-BE49-F238E27FC236}">
                <a16:creationId xmlns:a16="http://schemas.microsoft.com/office/drawing/2014/main" id="{E52A0B52-2703-4E4B-8889-E46A55C63820}"/>
              </a:ext>
            </a:extLst>
          </p:cNvPr>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9222" b="-9222"/>
            </a:stretch>
          </a:blipFill>
        </p:spPr>
        <p:txBody>
          <a:bodyPr/>
          <a:lstStyle/>
          <a:p>
            <a:endParaRPr lang="en-PH"/>
          </a:p>
        </p:txBody>
      </p:sp>
      <p:sp>
        <p:nvSpPr>
          <p:cNvPr id="39" name="Freeform 3">
            <a:extLst>
              <a:ext uri="{FF2B5EF4-FFF2-40B4-BE49-F238E27FC236}">
                <a16:creationId xmlns:a16="http://schemas.microsoft.com/office/drawing/2014/main" id="{8DE50335-4E5F-4FA7-A197-DE50751CABA7}"/>
              </a:ext>
            </a:extLst>
          </p:cNvPr>
          <p:cNvSpPr/>
          <p:nvPr/>
        </p:nvSpPr>
        <p:spPr>
          <a:xfrm>
            <a:off x="2876" y="-39781"/>
            <a:ext cx="12186249" cy="6897781"/>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4"/>
            <a:stretch>
              <a:fillRect l="-36873" r="-36873"/>
            </a:stretch>
          </a:blipFill>
        </p:spPr>
        <p:txBody>
          <a:bodyPr/>
          <a:lstStyle/>
          <a:p>
            <a:endParaRPr lang="en-PH"/>
          </a:p>
        </p:txBody>
      </p:sp>
      <p:grpSp>
        <p:nvGrpSpPr>
          <p:cNvPr id="2" name="Group 1">
            <a:extLst>
              <a:ext uri="{FF2B5EF4-FFF2-40B4-BE49-F238E27FC236}">
                <a16:creationId xmlns:a16="http://schemas.microsoft.com/office/drawing/2014/main" id="{876C4389-89F3-4C86-85BC-68A9CEDF9056}"/>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C4DBA9FD-7623-4FE5-8A01-9E13458FCB50}"/>
                </a:ext>
              </a:extLst>
            </p:cNvPr>
            <p:cNvPicPr preferRelativeResize="0"/>
            <p:nvPr/>
          </p:nvPicPr>
          <p:blipFill rotWithShape="1">
            <a:blip r:embed="rId5">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A047D9FD-5B01-4C83-9647-005BE94565ED}"/>
                </a:ext>
              </a:extLst>
            </p:cNvPr>
            <p:cNvPicPr preferRelativeResize="0"/>
            <p:nvPr/>
          </p:nvPicPr>
          <p:blipFill rotWithShape="1">
            <a:blip r:embed="rId6">
              <a:alphaModFix/>
            </a:blip>
            <a:srcRect/>
            <a:stretch/>
          </p:blipFill>
          <p:spPr>
            <a:xfrm>
              <a:off x="16306800" y="8343900"/>
              <a:ext cx="1676400" cy="1628775"/>
            </a:xfrm>
            <a:prstGeom prst="rect">
              <a:avLst/>
            </a:prstGeom>
            <a:noFill/>
            <a:ln>
              <a:noFill/>
            </a:ln>
          </p:spPr>
        </p:pic>
      </p:grpSp>
      <p:sp>
        <p:nvSpPr>
          <p:cNvPr id="5" name="Rectangle 4">
            <a:extLst>
              <a:ext uri="{FF2B5EF4-FFF2-40B4-BE49-F238E27FC236}">
                <a16:creationId xmlns:a16="http://schemas.microsoft.com/office/drawing/2014/main" id="{0441152C-3E66-435F-8C60-C94487FDDEBE}"/>
              </a:ext>
            </a:extLst>
          </p:cNvPr>
          <p:cNvSpPr/>
          <p:nvPr/>
        </p:nvSpPr>
        <p:spPr>
          <a:xfrm>
            <a:off x="457766" y="-39781"/>
            <a:ext cx="3801215" cy="68977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7" name="TextBox 6">
            <a:extLst>
              <a:ext uri="{FF2B5EF4-FFF2-40B4-BE49-F238E27FC236}">
                <a16:creationId xmlns:a16="http://schemas.microsoft.com/office/drawing/2014/main" id="{BBC4E66A-746B-4B21-8C49-91F36D51BF61}"/>
              </a:ext>
            </a:extLst>
          </p:cNvPr>
          <p:cNvSpPr txBox="1"/>
          <p:nvPr/>
        </p:nvSpPr>
        <p:spPr>
          <a:xfrm>
            <a:off x="660400" y="2413000"/>
            <a:ext cx="3403600" cy="1323439"/>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Definition of Terms</a:t>
            </a:r>
          </a:p>
        </p:txBody>
      </p:sp>
      <p:grpSp>
        <p:nvGrpSpPr>
          <p:cNvPr id="8" name="Group 10">
            <a:extLst>
              <a:ext uri="{FF2B5EF4-FFF2-40B4-BE49-F238E27FC236}">
                <a16:creationId xmlns:a16="http://schemas.microsoft.com/office/drawing/2014/main" id="{88455D3C-2BEB-4E01-94BD-7781E0E708C8}"/>
              </a:ext>
            </a:extLst>
          </p:cNvPr>
          <p:cNvGrpSpPr/>
          <p:nvPr/>
        </p:nvGrpSpPr>
        <p:grpSpPr>
          <a:xfrm>
            <a:off x="5033710" y="596328"/>
            <a:ext cx="1702262" cy="2236261"/>
            <a:chOff x="0" y="0"/>
            <a:chExt cx="3404524" cy="4472521"/>
          </a:xfrm>
        </p:grpSpPr>
        <p:grpSp>
          <p:nvGrpSpPr>
            <p:cNvPr id="9" name="Group 11">
              <a:extLst>
                <a:ext uri="{FF2B5EF4-FFF2-40B4-BE49-F238E27FC236}">
                  <a16:creationId xmlns:a16="http://schemas.microsoft.com/office/drawing/2014/main" id="{500E0EA4-F5B8-4E36-A217-9BBC67CD8942}"/>
                </a:ext>
              </a:extLst>
            </p:cNvPr>
            <p:cNvGrpSpPr/>
            <p:nvPr/>
          </p:nvGrpSpPr>
          <p:grpSpPr>
            <a:xfrm>
              <a:off x="176731" y="0"/>
              <a:ext cx="3051062" cy="3049105"/>
              <a:chOff x="0" y="0"/>
              <a:chExt cx="3368160" cy="3366000"/>
            </a:xfrm>
          </p:grpSpPr>
          <p:sp>
            <p:nvSpPr>
              <p:cNvPr id="12" name="Freeform 12">
                <a:extLst>
                  <a:ext uri="{FF2B5EF4-FFF2-40B4-BE49-F238E27FC236}">
                    <a16:creationId xmlns:a16="http://schemas.microsoft.com/office/drawing/2014/main" id="{F5032A18-CEBC-46D6-93DE-9AE0D07EB87D}"/>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10" name="Freeform 13">
              <a:extLst>
                <a:ext uri="{FF2B5EF4-FFF2-40B4-BE49-F238E27FC236}">
                  <a16:creationId xmlns:a16="http://schemas.microsoft.com/office/drawing/2014/main" id="{D5854C5B-250F-4DE8-BD32-C6A54D0C5656}"/>
                </a:ext>
              </a:extLst>
            </p:cNvPr>
            <p:cNvSpPr/>
            <p:nvPr/>
          </p:nvSpPr>
          <p:spPr>
            <a:xfrm>
              <a:off x="898889" y="715109"/>
              <a:ext cx="1606746" cy="1618888"/>
            </a:xfrm>
            <a:custGeom>
              <a:avLst/>
              <a:gdLst/>
              <a:ahLst/>
              <a:cxnLst/>
              <a:rect l="l" t="t" r="r" b="b"/>
              <a:pathLst>
                <a:path w="1606746" h="1618888">
                  <a:moveTo>
                    <a:pt x="0" y="0"/>
                  </a:moveTo>
                  <a:lnTo>
                    <a:pt x="1606746" y="0"/>
                  </a:lnTo>
                  <a:lnTo>
                    <a:pt x="1606746" y="1618887"/>
                  </a:lnTo>
                  <a:lnTo>
                    <a:pt x="0" y="1618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1" name="TextBox 14">
              <a:extLst>
                <a:ext uri="{FF2B5EF4-FFF2-40B4-BE49-F238E27FC236}">
                  <a16:creationId xmlns:a16="http://schemas.microsoft.com/office/drawing/2014/main" id="{8E533074-D8BC-44DD-9819-472C2D6F19F8}"/>
                </a:ext>
              </a:extLst>
            </p:cNvPr>
            <p:cNvSpPr txBox="1"/>
            <p:nvPr/>
          </p:nvSpPr>
          <p:spPr>
            <a:xfrm>
              <a:off x="0" y="3241415"/>
              <a:ext cx="3404524" cy="1231106"/>
            </a:xfrm>
            <a:prstGeom prst="rect">
              <a:avLst/>
            </a:prstGeom>
          </p:spPr>
          <p:txBody>
            <a:bodyPr lIns="0" tIns="0" rIns="0" bIns="0" rtlCol="0" anchor="t">
              <a:spAutoFit/>
            </a:bodyPr>
            <a:lstStyle/>
            <a:p>
              <a:pPr algn="ctr"/>
              <a:r>
                <a:rPr lang="en-US" sz="2000" dirty="0">
                  <a:solidFill>
                    <a:schemeClr val="bg1"/>
                  </a:solidFill>
                  <a:latin typeface="Segoe UI Semibold" panose="020B0702040204020203" pitchFamily="34" charset="0"/>
                  <a:cs typeface="Segoe UI Semibold" panose="020B0702040204020203" pitchFamily="34" charset="0"/>
                </a:rPr>
                <a:t>Annual Budget</a:t>
              </a:r>
            </a:p>
          </p:txBody>
        </p:sp>
      </p:grpSp>
      <p:grpSp>
        <p:nvGrpSpPr>
          <p:cNvPr id="13" name="Group 15">
            <a:extLst>
              <a:ext uri="{FF2B5EF4-FFF2-40B4-BE49-F238E27FC236}">
                <a16:creationId xmlns:a16="http://schemas.microsoft.com/office/drawing/2014/main" id="{79B089AF-39EC-4DB0-B513-B9BDF37FA7B1}"/>
              </a:ext>
            </a:extLst>
          </p:cNvPr>
          <p:cNvGrpSpPr/>
          <p:nvPr/>
        </p:nvGrpSpPr>
        <p:grpSpPr>
          <a:xfrm>
            <a:off x="7273727" y="596328"/>
            <a:ext cx="1702262" cy="2236261"/>
            <a:chOff x="0" y="0"/>
            <a:chExt cx="3404524" cy="4472521"/>
          </a:xfrm>
        </p:grpSpPr>
        <p:grpSp>
          <p:nvGrpSpPr>
            <p:cNvPr id="14" name="Group 16">
              <a:extLst>
                <a:ext uri="{FF2B5EF4-FFF2-40B4-BE49-F238E27FC236}">
                  <a16:creationId xmlns:a16="http://schemas.microsoft.com/office/drawing/2014/main" id="{9295096F-1F45-4E07-B0F1-13A82B184C7D}"/>
                </a:ext>
              </a:extLst>
            </p:cNvPr>
            <p:cNvGrpSpPr/>
            <p:nvPr/>
          </p:nvGrpSpPr>
          <p:grpSpPr>
            <a:xfrm>
              <a:off x="176731" y="0"/>
              <a:ext cx="3051062" cy="3049105"/>
              <a:chOff x="0" y="0"/>
              <a:chExt cx="3368160" cy="3366000"/>
            </a:xfrm>
          </p:grpSpPr>
          <p:sp>
            <p:nvSpPr>
              <p:cNvPr id="17" name="Freeform 17">
                <a:extLst>
                  <a:ext uri="{FF2B5EF4-FFF2-40B4-BE49-F238E27FC236}">
                    <a16:creationId xmlns:a16="http://schemas.microsoft.com/office/drawing/2014/main" id="{C35C8838-8AC7-4F4C-B916-1470C92CFD21}"/>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15" name="Freeform 18">
              <a:extLst>
                <a:ext uri="{FF2B5EF4-FFF2-40B4-BE49-F238E27FC236}">
                  <a16:creationId xmlns:a16="http://schemas.microsoft.com/office/drawing/2014/main" id="{5A5EE891-A0B2-4DFC-83FA-B674FF050995}"/>
                </a:ext>
              </a:extLst>
            </p:cNvPr>
            <p:cNvSpPr/>
            <p:nvPr/>
          </p:nvSpPr>
          <p:spPr>
            <a:xfrm>
              <a:off x="536299" y="854124"/>
              <a:ext cx="2331927" cy="1340858"/>
            </a:xfrm>
            <a:custGeom>
              <a:avLst/>
              <a:gdLst/>
              <a:ahLst/>
              <a:cxnLst/>
              <a:rect l="l" t="t" r="r" b="b"/>
              <a:pathLst>
                <a:path w="2331927" h="1340858">
                  <a:moveTo>
                    <a:pt x="0" y="0"/>
                  </a:moveTo>
                  <a:lnTo>
                    <a:pt x="2331926" y="0"/>
                  </a:lnTo>
                  <a:lnTo>
                    <a:pt x="2331926" y="1340857"/>
                  </a:lnTo>
                  <a:lnTo>
                    <a:pt x="0" y="13408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6" name="TextBox 19">
              <a:extLst>
                <a:ext uri="{FF2B5EF4-FFF2-40B4-BE49-F238E27FC236}">
                  <a16:creationId xmlns:a16="http://schemas.microsoft.com/office/drawing/2014/main" id="{ECDD7836-8A05-4810-95ED-604CBD9FBC9F}"/>
                </a:ext>
              </a:extLst>
            </p:cNvPr>
            <p:cNvSpPr txBox="1"/>
            <p:nvPr/>
          </p:nvSpPr>
          <p:spPr>
            <a:xfrm>
              <a:off x="0" y="3241415"/>
              <a:ext cx="3404524" cy="1231106"/>
            </a:xfrm>
            <a:prstGeom prst="rect">
              <a:avLst/>
            </a:prstGeom>
          </p:spPr>
          <p:txBody>
            <a:bodyPr lIns="0" tIns="0" rIns="0" bIns="0" rtlCol="0" anchor="t">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Approved Budget</a:t>
              </a:r>
            </a:p>
          </p:txBody>
        </p:sp>
      </p:grpSp>
      <p:grpSp>
        <p:nvGrpSpPr>
          <p:cNvPr id="18" name="Group 20">
            <a:extLst>
              <a:ext uri="{FF2B5EF4-FFF2-40B4-BE49-F238E27FC236}">
                <a16:creationId xmlns:a16="http://schemas.microsoft.com/office/drawing/2014/main" id="{216CDA79-7953-4FB8-8DE2-785A99BA7EA0}"/>
              </a:ext>
            </a:extLst>
          </p:cNvPr>
          <p:cNvGrpSpPr/>
          <p:nvPr/>
        </p:nvGrpSpPr>
        <p:grpSpPr>
          <a:xfrm>
            <a:off x="9128307" y="596328"/>
            <a:ext cx="1875480" cy="1928485"/>
            <a:chOff x="0" y="0"/>
            <a:chExt cx="3750960" cy="3856970"/>
          </a:xfrm>
        </p:grpSpPr>
        <p:sp>
          <p:nvSpPr>
            <p:cNvPr id="19" name="TextBox 21">
              <a:extLst>
                <a:ext uri="{FF2B5EF4-FFF2-40B4-BE49-F238E27FC236}">
                  <a16:creationId xmlns:a16="http://schemas.microsoft.com/office/drawing/2014/main" id="{B2E6B819-3285-4F7D-B73C-03BD90EE43C5}"/>
                </a:ext>
              </a:extLst>
            </p:cNvPr>
            <p:cNvSpPr txBox="1"/>
            <p:nvPr/>
          </p:nvSpPr>
          <p:spPr>
            <a:xfrm>
              <a:off x="0" y="3241416"/>
              <a:ext cx="3750960" cy="615554"/>
            </a:xfrm>
            <a:prstGeom prst="rect">
              <a:avLst/>
            </a:prstGeom>
          </p:spPr>
          <p:txBody>
            <a:bodyPr lIns="0" tIns="0" rIns="0" bIns="0" rtlCol="0" anchor="t">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Commitments</a:t>
              </a:r>
            </a:p>
          </p:txBody>
        </p:sp>
        <p:grpSp>
          <p:nvGrpSpPr>
            <p:cNvPr id="20" name="Group 22">
              <a:extLst>
                <a:ext uri="{FF2B5EF4-FFF2-40B4-BE49-F238E27FC236}">
                  <a16:creationId xmlns:a16="http://schemas.microsoft.com/office/drawing/2014/main" id="{6F5BC7A8-C824-4CF3-A291-5A394EFAD18E}"/>
                </a:ext>
              </a:extLst>
            </p:cNvPr>
            <p:cNvGrpSpPr/>
            <p:nvPr/>
          </p:nvGrpSpPr>
          <p:grpSpPr>
            <a:xfrm>
              <a:off x="349949" y="0"/>
              <a:ext cx="3051062" cy="3049105"/>
              <a:chOff x="0" y="0"/>
              <a:chExt cx="3368160" cy="3366000"/>
            </a:xfrm>
          </p:grpSpPr>
          <p:sp>
            <p:nvSpPr>
              <p:cNvPr id="22" name="Freeform 23">
                <a:extLst>
                  <a:ext uri="{FF2B5EF4-FFF2-40B4-BE49-F238E27FC236}">
                    <a16:creationId xmlns:a16="http://schemas.microsoft.com/office/drawing/2014/main" id="{AB489BF1-2487-4F21-9C5E-208782970DBA}"/>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21" name="Freeform 24">
              <a:extLst>
                <a:ext uri="{FF2B5EF4-FFF2-40B4-BE49-F238E27FC236}">
                  <a16:creationId xmlns:a16="http://schemas.microsoft.com/office/drawing/2014/main" id="{D556F4DA-D72C-456C-8BB6-5FA3831D46BE}"/>
                </a:ext>
              </a:extLst>
            </p:cNvPr>
            <p:cNvSpPr/>
            <p:nvPr/>
          </p:nvSpPr>
          <p:spPr>
            <a:xfrm>
              <a:off x="865127" y="592502"/>
              <a:ext cx="2020706" cy="1864101"/>
            </a:xfrm>
            <a:custGeom>
              <a:avLst/>
              <a:gdLst/>
              <a:ahLst/>
              <a:cxnLst/>
              <a:rect l="l" t="t" r="r" b="b"/>
              <a:pathLst>
                <a:path w="2020706" h="1864101">
                  <a:moveTo>
                    <a:pt x="0" y="0"/>
                  </a:moveTo>
                  <a:lnTo>
                    <a:pt x="2020706" y="0"/>
                  </a:lnTo>
                  <a:lnTo>
                    <a:pt x="2020706" y="1864101"/>
                  </a:lnTo>
                  <a:lnTo>
                    <a:pt x="0" y="1864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grpSp>
      <p:grpSp>
        <p:nvGrpSpPr>
          <p:cNvPr id="23" name="Group 25">
            <a:extLst>
              <a:ext uri="{FF2B5EF4-FFF2-40B4-BE49-F238E27FC236}">
                <a16:creationId xmlns:a16="http://schemas.microsoft.com/office/drawing/2014/main" id="{F1D74178-6E32-4C09-8EDB-A15733745A58}"/>
              </a:ext>
            </a:extLst>
          </p:cNvPr>
          <p:cNvGrpSpPr/>
          <p:nvPr/>
        </p:nvGrpSpPr>
        <p:grpSpPr>
          <a:xfrm>
            <a:off x="4927600" y="3127995"/>
            <a:ext cx="2087617" cy="2516561"/>
            <a:chOff x="0" y="0"/>
            <a:chExt cx="4175234" cy="5033123"/>
          </a:xfrm>
        </p:grpSpPr>
        <p:sp>
          <p:nvSpPr>
            <p:cNvPr id="24" name="TextBox 26">
              <a:extLst>
                <a:ext uri="{FF2B5EF4-FFF2-40B4-BE49-F238E27FC236}">
                  <a16:creationId xmlns:a16="http://schemas.microsoft.com/office/drawing/2014/main" id="{35A6135C-315C-4C81-A768-F45B2D2999AF}"/>
                </a:ext>
              </a:extLst>
            </p:cNvPr>
            <p:cNvSpPr txBox="1"/>
            <p:nvPr/>
          </p:nvSpPr>
          <p:spPr>
            <a:xfrm>
              <a:off x="0" y="3186463"/>
              <a:ext cx="4175234" cy="1846660"/>
            </a:xfrm>
            <a:prstGeom prst="rect">
              <a:avLst/>
            </a:prstGeom>
          </p:spPr>
          <p:txBody>
            <a:bodyPr lIns="0" tIns="0" rIns="0" bIns="0" rtlCol="0" anchor="t">
              <a:spAutoFit/>
            </a:bodyPr>
            <a:lstStyle/>
            <a:p>
              <a:pPr algn="ctr"/>
              <a:r>
                <a:rPr lang="en-US" sz="2000" dirty="0">
                  <a:solidFill>
                    <a:schemeClr val="bg1"/>
                  </a:solidFill>
                  <a:latin typeface="Segoe UI Semibold" panose="020B0702040204020203" pitchFamily="34" charset="0"/>
                  <a:cs typeface="Segoe UI Semibold" panose="020B0702040204020203" pitchFamily="34" charset="0"/>
                </a:rPr>
                <a:t>Disbursements/</a:t>
              </a:r>
            </a:p>
            <a:p>
              <a:pPr algn="ctr"/>
              <a:r>
                <a:rPr lang="en-US" sz="2000" dirty="0">
                  <a:solidFill>
                    <a:schemeClr val="bg1"/>
                  </a:solidFill>
                  <a:latin typeface="Segoe UI Semibold" panose="020B0702040204020203" pitchFamily="34" charset="0"/>
                  <a:cs typeface="Segoe UI Semibold" panose="020B0702040204020203" pitchFamily="34" charset="0"/>
                </a:rPr>
                <a:t>Payments</a:t>
              </a:r>
            </a:p>
            <a:p>
              <a:pPr algn="ctr"/>
              <a:endParaRPr lang="en-US" sz="2000" dirty="0">
                <a:solidFill>
                  <a:schemeClr val="bg1"/>
                </a:solidFill>
                <a:latin typeface="Segoe UI Semibold" panose="020B0702040204020203" pitchFamily="34" charset="0"/>
                <a:cs typeface="Segoe UI Semibold" panose="020B0702040204020203" pitchFamily="34" charset="0"/>
              </a:endParaRPr>
            </a:p>
          </p:txBody>
        </p:sp>
        <p:grpSp>
          <p:nvGrpSpPr>
            <p:cNvPr id="25" name="Group 27">
              <a:extLst>
                <a:ext uri="{FF2B5EF4-FFF2-40B4-BE49-F238E27FC236}">
                  <a16:creationId xmlns:a16="http://schemas.microsoft.com/office/drawing/2014/main" id="{76B68E7A-D060-4FB6-9ABF-AF3454CD851F}"/>
                </a:ext>
              </a:extLst>
            </p:cNvPr>
            <p:cNvGrpSpPr/>
            <p:nvPr/>
          </p:nvGrpSpPr>
          <p:grpSpPr>
            <a:xfrm>
              <a:off x="524799" y="0"/>
              <a:ext cx="3051062" cy="3049105"/>
              <a:chOff x="0" y="0"/>
              <a:chExt cx="3368160" cy="3366000"/>
            </a:xfrm>
          </p:grpSpPr>
          <p:sp>
            <p:nvSpPr>
              <p:cNvPr id="27" name="Freeform 28">
                <a:extLst>
                  <a:ext uri="{FF2B5EF4-FFF2-40B4-BE49-F238E27FC236}">
                    <a16:creationId xmlns:a16="http://schemas.microsoft.com/office/drawing/2014/main" id="{59F23078-E74E-4FFC-9481-18522F445FE9}"/>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26" name="Freeform 29">
              <a:extLst>
                <a:ext uri="{FF2B5EF4-FFF2-40B4-BE49-F238E27FC236}">
                  <a16:creationId xmlns:a16="http://schemas.microsoft.com/office/drawing/2014/main" id="{CDBCF050-1CF1-4B47-A248-44F3E60C5BAC}"/>
                </a:ext>
              </a:extLst>
            </p:cNvPr>
            <p:cNvSpPr/>
            <p:nvPr/>
          </p:nvSpPr>
          <p:spPr>
            <a:xfrm>
              <a:off x="1436752" y="399068"/>
              <a:ext cx="1509386" cy="1910615"/>
            </a:xfrm>
            <a:custGeom>
              <a:avLst/>
              <a:gdLst/>
              <a:ahLst/>
              <a:cxnLst/>
              <a:rect l="l" t="t" r="r" b="b"/>
              <a:pathLst>
                <a:path w="1509386" h="1910615">
                  <a:moveTo>
                    <a:pt x="0" y="0"/>
                  </a:moveTo>
                  <a:lnTo>
                    <a:pt x="1509386" y="0"/>
                  </a:lnTo>
                  <a:lnTo>
                    <a:pt x="1509386" y="1910615"/>
                  </a:lnTo>
                  <a:lnTo>
                    <a:pt x="0" y="19106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H"/>
            </a:p>
          </p:txBody>
        </p:sp>
      </p:grpSp>
      <p:grpSp>
        <p:nvGrpSpPr>
          <p:cNvPr id="28" name="Group 30">
            <a:extLst>
              <a:ext uri="{FF2B5EF4-FFF2-40B4-BE49-F238E27FC236}">
                <a16:creationId xmlns:a16="http://schemas.microsoft.com/office/drawing/2014/main" id="{9F549925-DECC-4B02-AE2C-C72E61C5343C}"/>
              </a:ext>
            </a:extLst>
          </p:cNvPr>
          <p:cNvGrpSpPr/>
          <p:nvPr/>
        </p:nvGrpSpPr>
        <p:grpSpPr>
          <a:xfrm>
            <a:off x="7279502" y="3127995"/>
            <a:ext cx="1702262" cy="2025739"/>
            <a:chOff x="0" y="0"/>
            <a:chExt cx="3404524" cy="4051478"/>
          </a:xfrm>
        </p:grpSpPr>
        <p:sp>
          <p:nvSpPr>
            <p:cNvPr id="29" name="TextBox 31">
              <a:extLst>
                <a:ext uri="{FF2B5EF4-FFF2-40B4-BE49-F238E27FC236}">
                  <a16:creationId xmlns:a16="http://schemas.microsoft.com/office/drawing/2014/main" id="{28802A10-4CFD-4A43-8F0B-36FBC1DD849A}"/>
                </a:ext>
              </a:extLst>
            </p:cNvPr>
            <p:cNvSpPr txBox="1"/>
            <p:nvPr/>
          </p:nvSpPr>
          <p:spPr>
            <a:xfrm>
              <a:off x="0" y="3435924"/>
              <a:ext cx="3404524" cy="615554"/>
            </a:xfrm>
            <a:prstGeom prst="rect">
              <a:avLst/>
            </a:prstGeom>
          </p:spPr>
          <p:txBody>
            <a:bodyPr lIns="0" tIns="0" rIns="0" bIns="0" rtlCol="0" anchor="t">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Fair Value</a:t>
              </a:r>
            </a:p>
          </p:txBody>
        </p:sp>
        <p:grpSp>
          <p:nvGrpSpPr>
            <p:cNvPr id="30" name="Group 32">
              <a:extLst>
                <a:ext uri="{FF2B5EF4-FFF2-40B4-BE49-F238E27FC236}">
                  <a16:creationId xmlns:a16="http://schemas.microsoft.com/office/drawing/2014/main" id="{7BFBDC7A-D965-4ADE-A627-9958EE2FC299}"/>
                </a:ext>
              </a:extLst>
            </p:cNvPr>
            <p:cNvGrpSpPr/>
            <p:nvPr/>
          </p:nvGrpSpPr>
          <p:grpSpPr>
            <a:xfrm>
              <a:off x="176731" y="0"/>
              <a:ext cx="3051062" cy="3049105"/>
              <a:chOff x="0" y="0"/>
              <a:chExt cx="3368160" cy="3366000"/>
            </a:xfrm>
          </p:grpSpPr>
          <p:sp>
            <p:nvSpPr>
              <p:cNvPr id="32" name="Freeform 33">
                <a:extLst>
                  <a:ext uri="{FF2B5EF4-FFF2-40B4-BE49-F238E27FC236}">
                    <a16:creationId xmlns:a16="http://schemas.microsoft.com/office/drawing/2014/main" id="{A4AF4B0D-4315-446A-A232-F8D5786CF536}"/>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31" name="Freeform 34">
              <a:extLst>
                <a:ext uri="{FF2B5EF4-FFF2-40B4-BE49-F238E27FC236}">
                  <a16:creationId xmlns:a16="http://schemas.microsoft.com/office/drawing/2014/main" id="{6940A104-2766-4279-8758-B1DD54434E5C}"/>
                </a:ext>
              </a:extLst>
            </p:cNvPr>
            <p:cNvSpPr/>
            <p:nvPr/>
          </p:nvSpPr>
          <p:spPr>
            <a:xfrm>
              <a:off x="794433" y="453118"/>
              <a:ext cx="1815658" cy="2003485"/>
            </a:xfrm>
            <a:custGeom>
              <a:avLst/>
              <a:gdLst/>
              <a:ahLst/>
              <a:cxnLst/>
              <a:rect l="l" t="t" r="r" b="b"/>
              <a:pathLst>
                <a:path w="1815658" h="2003485">
                  <a:moveTo>
                    <a:pt x="0" y="0"/>
                  </a:moveTo>
                  <a:lnTo>
                    <a:pt x="1815658" y="0"/>
                  </a:lnTo>
                  <a:lnTo>
                    <a:pt x="1815658" y="2003485"/>
                  </a:lnTo>
                  <a:lnTo>
                    <a:pt x="0" y="20034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PH"/>
            </a:p>
          </p:txBody>
        </p:sp>
      </p:grpSp>
      <p:grpSp>
        <p:nvGrpSpPr>
          <p:cNvPr id="33" name="Group 35">
            <a:extLst>
              <a:ext uri="{FF2B5EF4-FFF2-40B4-BE49-F238E27FC236}">
                <a16:creationId xmlns:a16="http://schemas.microsoft.com/office/drawing/2014/main" id="{29FAB8FB-3599-4D39-9F18-57A30E42E52C}"/>
              </a:ext>
            </a:extLst>
          </p:cNvPr>
          <p:cNvGrpSpPr/>
          <p:nvPr/>
        </p:nvGrpSpPr>
        <p:grpSpPr>
          <a:xfrm>
            <a:off x="9157273" y="3127995"/>
            <a:ext cx="1875480" cy="2025739"/>
            <a:chOff x="0" y="0"/>
            <a:chExt cx="3750960" cy="4051478"/>
          </a:xfrm>
        </p:grpSpPr>
        <p:sp>
          <p:nvSpPr>
            <p:cNvPr id="34" name="TextBox 36">
              <a:extLst>
                <a:ext uri="{FF2B5EF4-FFF2-40B4-BE49-F238E27FC236}">
                  <a16:creationId xmlns:a16="http://schemas.microsoft.com/office/drawing/2014/main" id="{B0AB762D-CA38-4523-9C4F-7AC6F671DD6F}"/>
                </a:ext>
              </a:extLst>
            </p:cNvPr>
            <p:cNvSpPr txBox="1"/>
            <p:nvPr/>
          </p:nvSpPr>
          <p:spPr>
            <a:xfrm>
              <a:off x="0" y="3435924"/>
              <a:ext cx="3750960" cy="615554"/>
            </a:xfrm>
            <a:prstGeom prst="rect">
              <a:avLst/>
            </a:prstGeom>
          </p:spPr>
          <p:txBody>
            <a:bodyPr lIns="0" tIns="0" rIns="0" bIns="0" rtlCol="0" anchor="t">
              <a:spAutoFit/>
            </a:bodyPr>
            <a:lstStyle/>
            <a:p>
              <a:pPr algn="ctr"/>
              <a:r>
                <a:rPr lang="en-US" sz="2000">
                  <a:solidFill>
                    <a:schemeClr val="bg1"/>
                  </a:solidFill>
                  <a:latin typeface="Segoe UI Semibold" panose="020B0702040204020203" pitchFamily="34" charset="0"/>
                  <a:cs typeface="Segoe UI Semibold" panose="020B0702040204020203" pitchFamily="34" charset="0"/>
                </a:rPr>
                <a:t>SK Funds</a:t>
              </a:r>
            </a:p>
          </p:txBody>
        </p:sp>
        <p:grpSp>
          <p:nvGrpSpPr>
            <p:cNvPr id="35" name="Group 37">
              <a:extLst>
                <a:ext uri="{FF2B5EF4-FFF2-40B4-BE49-F238E27FC236}">
                  <a16:creationId xmlns:a16="http://schemas.microsoft.com/office/drawing/2014/main" id="{A1B4A6BF-B516-4B6C-834E-574BF750DB0C}"/>
                </a:ext>
              </a:extLst>
            </p:cNvPr>
            <p:cNvGrpSpPr/>
            <p:nvPr/>
          </p:nvGrpSpPr>
          <p:grpSpPr>
            <a:xfrm>
              <a:off x="349949" y="0"/>
              <a:ext cx="3051062" cy="3049105"/>
              <a:chOff x="0" y="0"/>
              <a:chExt cx="3368160" cy="3366000"/>
            </a:xfrm>
          </p:grpSpPr>
          <p:sp>
            <p:nvSpPr>
              <p:cNvPr id="37" name="Freeform 38">
                <a:extLst>
                  <a:ext uri="{FF2B5EF4-FFF2-40B4-BE49-F238E27FC236}">
                    <a16:creationId xmlns:a16="http://schemas.microsoft.com/office/drawing/2014/main" id="{EA28CBA4-63F0-4397-8133-E1B844F1DD24}"/>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36" name="Freeform 39">
              <a:extLst>
                <a:ext uri="{FF2B5EF4-FFF2-40B4-BE49-F238E27FC236}">
                  <a16:creationId xmlns:a16="http://schemas.microsoft.com/office/drawing/2014/main" id="{12A8DDE0-F012-4C63-8501-CFC4D9DCABA8}"/>
                </a:ext>
              </a:extLst>
            </p:cNvPr>
            <p:cNvSpPr/>
            <p:nvPr/>
          </p:nvSpPr>
          <p:spPr>
            <a:xfrm>
              <a:off x="1089243" y="344459"/>
              <a:ext cx="1572474" cy="2360186"/>
            </a:xfrm>
            <a:custGeom>
              <a:avLst/>
              <a:gdLst/>
              <a:ahLst/>
              <a:cxnLst/>
              <a:rect l="l" t="t" r="r" b="b"/>
              <a:pathLst>
                <a:path w="1572474" h="2360186">
                  <a:moveTo>
                    <a:pt x="0" y="0"/>
                  </a:moveTo>
                  <a:lnTo>
                    <a:pt x="1572474" y="0"/>
                  </a:lnTo>
                  <a:lnTo>
                    <a:pt x="1572474" y="2360187"/>
                  </a:lnTo>
                  <a:lnTo>
                    <a:pt x="0" y="23601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PH"/>
            </a:p>
          </p:txBody>
        </p:sp>
      </p:grpSp>
    </p:spTree>
    <p:extLst>
      <p:ext uri="{BB962C8B-B14F-4D97-AF65-F5344CB8AC3E}">
        <p14:creationId xmlns:p14="http://schemas.microsoft.com/office/powerpoint/2010/main" val="1142930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5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0-#ppt_w/2"/>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0-#ppt_w/2"/>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2">
            <a:extLst>
              <a:ext uri="{FF2B5EF4-FFF2-40B4-BE49-F238E27FC236}">
                <a16:creationId xmlns:a16="http://schemas.microsoft.com/office/drawing/2014/main" id="{E52A0B52-2703-4E4B-8889-E46A55C63820}"/>
              </a:ext>
            </a:extLst>
          </p:cNvPr>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9222" b="-9222"/>
            </a:stretch>
          </a:blipFill>
        </p:spPr>
        <p:txBody>
          <a:bodyPr/>
          <a:lstStyle/>
          <a:p>
            <a:endParaRPr lang="en-PH"/>
          </a:p>
        </p:txBody>
      </p:sp>
      <p:sp>
        <p:nvSpPr>
          <p:cNvPr id="39" name="Freeform 3">
            <a:extLst>
              <a:ext uri="{FF2B5EF4-FFF2-40B4-BE49-F238E27FC236}">
                <a16:creationId xmlns:a16="http://schemas.microsoft.com/office/drawing/2014/main" id="{8DE50335-4E5F-4FA7-A197-DE50751CABA7}"/>
              </a:ext>
            </a:extLst>
          </p:cNvPr>
          <p:cNvSpPr/>
          <p:nvPr/>
        </p:nvSpPr>
        <p:spPr>
          <a:xfrm>
            <a:off x="2876" y="-39781"/>
            <a:ext cx="12186249" cy="6897781"/>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4"/>
            <a:stretch>
              <a:fillRect l="-36873" r="-36873"/>
            </a:stretch>
          </a:blipFill>
        </p:spPr>
        <p:txBody>
          <a:bodyPr/>
          <a:lstStyle/>
          <a:p>
            <a:endParaRPr lang="en-PH"/>
          </a:p>
        </p:txBody>
      </p:sp>
      <p:grpSp>
        <p:nvGrpSpPr>
          <p:cNvPr id="2" name="Group 1">
            <a:extLst>
              <a:ext uri="{FF2B5EF4-FFF2-40B4-BE49-F238E27FC236}">
                <a16:creationId xmlns:a16="http://schemas.microsoft.com/office/drawing/2014/main" id="{876C4389-89F3-4C86-85BC-68A9CEDF9056}"/>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C4DBA9FD-7623-4FE5-8A01-9E13458FCB50}"/>
                </a:ext>
              </a:extLst>
            </p:cNvPr>
            <p:cNvPicPr preferRelativeResize="0"/>
            <p:nvPr/>
          </p:nvPicPr>
          <p:blipFill rotWithShape="1">
            <a:blip r:embed="rId5">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A047D9FD-5B01-4C83-9647-005BE94565ED}"/>
                </a:ext>
              </a:extLst>
            </p:cNvPr>
            <p:cNvPicPr preferRelativeResize="0"/>
            <p:nvPr/>
          </p:nvPicPr>
          <p:blipFill rotWithShape="1">
            <a:blip r:embed="rId6">
              <a:alphaModFix/>
            </a:blip>
            <a:srcRect/>
            <a:stretch/>
          </p:blipFill>
          <p:spPr>
            <a:xfrm>
              <a:off x="16306800" y="8343900"/>
              <a:ext cx="1676400" cy="1628775"/>
            </a:xfrm>
            <a:prstGeom prst="rect">
              <a:avLst/>
            </a:prstGeom>
            <a:noFill/>
            <a:ln>
              <a:noFill/>
            </a:ln>
          </p:spPr>
        </p:pic>
      </p:grpSp>
      <p:sp>
        <p:nvSpPr>
          <p:cNvPr id="5" name="Rectangle 4">
            <a:extLst>
              <a:ext uri="{FF2B5EF4-FFF2-40B4-BE49-F238E27FC236}">
                <a16:creationId xmlns:a16="http://schemas.microsoft.com/office/drawing/2014/main" id="{0441152C-3E66-435F-8C60-C94487FDDEBE}"/>
              </a:ext>
            </a:extLst>
          </p:cNvPr>
          <p:cNvSpPr/>
          <p:nvPr/>
        </p:nvSpPr>
        <p:spPr>
          <a:xfrm>
            <a:off x="457766" y="-39781"/>
            <a:ext cx="3801215" cy="68977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7" name="TextBox 6">
            <a:extLst>
              <a:ext uri="{FF2B5EF4-FFF2-40B4-BE49-F238E27FC236}">
                <a16:creationId xmlns:a16="http://schemas.microsoft.com/office/drawing/2014/main" id="{BBC4E66A-746B-4B21-8C49-91F36D51BF61}"/>
              </a:ext>
            </a:extLst>
          </p:cNvPr>
          <p:cNvSpPr txBox="1"/>
          <p:nvPr/>
        </p:nvSpPr>
        <p:spPr>
          <a:xfrm>
            <a:off x="660400" y="2413000"/>
            <a:ext cx="3403600" cy="1323439"/>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Definition of Terms</a:t>
            </a:r>
          </a:p>
        </p:txBody>
      </p:sp>
      <p:grpSp>
        <p:nvGrpSpPr>
          <p:cNvPr id="85" name="Group 9">
            <a:extLst>
              <a:ext uri="{FF2B5EF4-FFF2-40B4-BE49-F238E27FC236}">
                <a16:creationId xmlns:a16="http://schemas.microsoft.com/office/drawing/2014/main" id="{A4B05830-77B5-4437-8BED-06A138E3D54C}"/>
              </a:ext>
            </a:extLst>
          </p:cNvPr>
          <p:cNvGrpSpPr/>
          <p:nvPr/>
        </p:nvGrpSpPr>
        <p:grpSpPr>
          <a:xfrm>
            <a:off x="4908980" y="3109046"/>
            <a:ext cx="2087617" cy="2174294"/>
            <a:chOff x="0" y="0"/>
            <a:chExt cx="4175234" cy="4348590"/>
          </a:xfrm>
        </p:grpSpPr>
        <p:sp>
          <p:nvSpPr>
            <p:cNvPr id="86" name="TextBox 10">
              <a:extLst>
                <a:ext uri="{FF2B5EF4-FFF2-40B4-BE49-F238E27FC236}">
                  <a16:creationId xmlns:a16="http://schemas.microsoft.com/office/drawing/2014/main" id="{9B8A8610-D7FC-4EA5-AE94-F307E91326F8}"/>
                </a:ext>
              </a:extLst>
            </p:cNvPr>
            <p:cNvSpPr txBox="1"/>
            <p:nvPr/>
          </p:nvSpPr>
          <p:spPr>
            <a:xfrm>
              <a:off x="0" y="3117483"/>
              <a:ext cx="4175234" cy="1231107"/>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Semi-expendable Property</a:t>
              </a:r>
            </a:p>
          </p:txBody>
        </p:sp>
        <p:grpSp>
          <p:nvGrpSpPr>
            <p:cNvPr id="87" name="Group 11">
              <a:extLst>
                <a:ext uri="{FF2B5EF4-FFF2-40B4-BE49-F238E27FC236}">
                  <a16:creationId xmlns:a16="http://schemas.microsoft.com/office/drawing/2014/main" id="{84B7034A-41CD-48A8-90F0-57903AC84ACB}"/>
                </a:ext>
              </a:extLst>
            </p:cNvPr>
            <p:cNvGrpSpPr/>
            <p:nvPr/>
          </p:nvGrpSpPr>
          <p:grpSpPr>
            <a:xfrm>
              <a:off x="551805" y="0"/>
              <a:ext cx="3051062" cy="3049105"/>
              <a:chOff x="0" y="0"/>
              <a:chExt cx="3368160" cy="3366000"/>
            </a:xfrm>
          </p:grpSpPr>
          <p:sp>
            <p:nvSpPr>
              <p:cNvPr id="89" name="Freeform 12">
                <a:extLst>
                  <a:ext uri="{FF2B5EF4-FFF2-40B4-BE49-F238E27FC236}">
                    <a16:creationId xmlns:a16="http://schemas.microsoft.com/office/drawing/2014/main" id="{33B9D38D-2AC5-4E90-A620-BE2C4A8B00E0}"/>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88" name="Freeform 13">
              <a:extLst>
                <a:ext uri="{FF2B5EF4-FFF2-40B4-BE49-F238E27FC236}">
                  <a16:creationId xmlns:a16="http://schemas.microsoft.com/office/drawing/2014/main" id="{9C20D653-CCF4-4FD1-9156-9E7C60D97892}"/>
                </a:ext>
              </a:extLst>
            </p:cNvPr>
            <p:cNvSpPr/>
            <p:nvPr/>
          </p:nvSpPr>
          <p:spPr>
            <a:xfrm>
              <a:off x="879898" y="532176"/>
              <a:ext cx="2394877" cy="1984754"/>
            </a:xfrm>
            <a:custGeom>
              <a:avLst/>
              <a:gdLst/>
              <a:ahLst/>
              <a:cxnLst/>
              <a:rect l="l" t="t" r="r" b="b"/>
              <a:pathLst>
                <a:path w="2394877" h="1984754">
                  <a:moveTo>
                    <a:pt x="0" y="0"/>
                  </a:moveTo>
                  <a:lnTo>
                    <a:pt x="2394876" y="0"/>
                  </a:lnTo>
                  <a:lnTo>
                    <a:pt x="2394876" y="1984753"/>
                  </a:lnTo>
                  <a:lnTo>
                    <a:pt x="0" y="1984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grpSp>
        <p:nvGrpSpPr>
          <p:cNvPr id="90" name="Group 15">
            <a:extLst>
              <a:ext uri="{FF2B5EF4-FFF2-40B4-BE49-F238E27FC236}">
                <a16:creationId xmlns:a16="http://schemas.microsoft.com/office/drawing/2014/main" id="{C13D1261-0A8C-4FC4-B94D-2B724C69FAE5}"/>
              </a:ext>
            </a:extLst>
          </p:cNvPr>
          <p:cNvGrpSpPr/>
          <p:nvPr/>
        </p:nvGrpSpPr>
        <p:grpSpPr>
          <a:xfrm>
            <a:off x="5033733" y="584200"/>
            <a:ext cx="1702262" cy="2236261"/>
            <a:chOff x="0" y="0"/>
            <a:chExt cx="3404524" cy="4472521"/>
          </a:xfrm>
        </p:grpSpPr>
        <p:grpSp>
          <p:nvGrpSpPr>
            <p:cNvPr id="91" name="Group 16">
              <a:extLst>
                <a:ext uri="{FF2B5EF4-FFF2-40B4-BE49-F238E27FC236}">
                  <a16:creationId xmlns:a16="http://schemas.microsoft.com/office/drawing/2014/main" id="{0318E795-5793-477F-9CE8-8BD28E82EDF3}"/>
                </a:ext>
              </a:extLst>
            </p:cNvPr>
            <p:cNvGrpSpPr/>
            <p:nvPr/>
          </p:nvGrpSpPr>
          <p:grpSpPr>
            <a:xfrm>
              <a:off x="176731" y="0"/>
              <a:ext cx="3051062" cy="3049105"/>
              <a:chOff x="0" y="0"/>
              <a:chExt cx="3368160" cy="3366000"/>
            </a:xfrm>
          </p:grpSpPr>
          <p:sp>
            <p:nvSpPr>
              <p:cNvPr id="94" name="Freeform 17">
                <a:extLst>
                  <a:ext uri="{FF2B5EF4-FFF2-40B4-BE49-F238E27FC236}">
                    <a16:creationId xmlns:a16="http://schemas.microsoft.com/office/drawing/2014/main" id="{F053A08C-A045-49A5-AC3A-FE0D7195BD9A}"/>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92" name="TextBox 18">
              <a:extLst>
                <a:ext uri="{FF2B5EF4-FFF2-40B4-BE49-F238E27FC236}">
                  <a16:creationId xmlns:a16="http://schemas.microsoft.com/office/drawing/2014/main" id="{B1587BCF-9F1E-49B8-92AF-FF691BFC4E04}"/>
                </a:ext>
              </a:extLst>
            </p:cNvPr>
            <p:cNvSpPr txBox="1"/>
            <p:nvPr/>
          </p:nvSpPr>
          <p:spPr>
            <a:xfrm>
              <a:off x="0" y="3241415"/>
              <a:ext cx="3404524" cy="1231106"/>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Property and Equipment</a:t>
              </a:r>
            </a:p>
          </p:txBody>
        </p:sp>
        <p:sp>
          <p:nvSpPr>
            <p:cNvPr id="93" name="Freeform 19">
              <a:extLst>
                <a:ext uri="{FF2B5EF4-FFF2-40B4-BE49-F238E27FC236}">
                  <a16:creationId xmlns:a16="http://schemas.microsoft.com/office/drawing/2014/main" id="{5DA1A5E8-CBB6-4B9D-90DF-079FACA6C489}"/>
                </a:ext>
              </a:extLst>
            </p:cNvPr>
            <p:cNvSpPr/>
            <p:nvPr/>
          </p:nvSpPr>
          <p:spPr>
            <a:xfrm>
              <a:off x="907470" y="499710"/>
              <a:ext cx="1861280" cy="1990674"/>
            </a:xfrm>
            <a:custGeom>
              <a:avLst/>
              <a:gdLst/>
              <a:ahLst/>
              <a:cxnLst/>
              <a:rect l="l" t="t" r="r" b="b"/>
              <a:pathLst>
                <a:path w="1861280" h="1990674">
                  <a:moveTo>
                    <a:pt x="0" y="0"/>
                  </a:moveTo>
                  <a:lnTo>
                    <a:pt x="1861280" y="0"/>
                  </a:lnTo>
                  <a:lnTo>
                    <a:pt x="1861280" y="1990674"/>
                  </a:lnTo>
                  <a:lnTo>
                    <a:pt x="0" y="1990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grpSp>
      <p:grpSp>
        <p:nvGrpSpPr>
          <p:cNvPr id="95" name="Group 20">
            <a:extLst>
              <a:ext uri="{FF2B5EF4-FFF2-40B4-BE49-F238E27FC236}">
                <a16:creationId xmlns:a16="http://schemas.microsoft.com/office/drawing/2014/main" id="{94E0B400-916F-4A0C-BF7A-2C8CB8BBBC68}"/>
              </a:ext>
            </a:extLst>
          </p:cNvPr>
          <p:cNvGrpSpPr/>
          <p:nvPr/>
        </p:nvGrpSpPr>
        <p:grpSpPr>
          <a:xfrm>
            <a:off x="7273750" y="584200"/>
            <a:ext cx="1702262" cy="2236261"/>
            <a:chOff x="0" y="0"/>
            <a:chExt cx="3404524" cy="4472521"/>
          </a:xfrm>
        </p:grpSpPr>
        <p:grpSp>
          <p:nvGrpSpPr>
            <p:cNvPr id="96" name="Group 21">
              <a:extLst>
                <a:ext uri="{FF2B5EF4-FFF2-40B4-BE49-F238E27FC236}">
                  <a16:creationId xmlns:a16="http://schemas.microsoft.com/office/drawing/2014/main" id="{55F6EE73-9075-4575-8524-3CFEFBE4CFEC}"/>
                </a:ext>
              </a:extLst>
            </p:cNvPr>
            <p:cNvGrpSpPr/>
            <p:nvPr/>
          </p:nvGrpSpPr>
          <p:grpSpPr>
            <a:xfrm>
              <a:off x="176731" y="0"/>
              <a:ext cx="3051062" cy="3049105"/>
              <a:chOff x="0" y="0"/>
              <a:chExt cx="3368160" cy="3366000"/>
            </a:xfrm>
          </p:grpSpPr>
          <p:sp>
            <p:nvSpPr>
              <p:cNvPr id="99" name="Freeform 22">
                <a:extLst>
                  <a:ext uri="{FF2B5EF4-FFF2-40B4-BE49-F238E27FC236}">
                    <a16:creationId xmlns:a16="http://schemas.microsoft.com/office/drawing/2014/main" id="{5AD86DF5-C5FC-45B6-9101-6122A5A2E75F}"/>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97" name="TextBox 23">
              <a:extLst>
                <a:ext uri="{FF2B5EF4-FFF2-40B4-BE49-F238E27FC236}">
                  <a16:creationId xmlns:a16="http://schemas.microsoft.com/office/drawing/2014/main" id="{779AA2AF-6C24-437E-B5B5-73ECDF7CB34E}"/>
                </a:ext>
              </a:extLst>
            </p:cNvPr>
            <p:cNvSpPr txBox="1"/>
            <p:nvPr/>
          </p:nvSpPr>
          <p:spPr>
            <a:xfrm>
              <a:off x="0" y="3241415"/>
              <a:ext cx="3404524" cy="1231106"/>
            </a:xfrm>
            <a:prstGeom prst="rect">
              <a:avLst/>
            </a:prstGeom>
          </p:spPr>
          <p:txBody>
            <a:bodyPr lIns="0" tIns="0" rIns="0" bIns="0" rtlCol="0" anchor="t">
              <a:spAutoFit/>
            </a:bodyPr>
            <a:lstStyle/>
            <a:p>
              <a:pPr algn="ctr"/>
              <a:r>
                <a:rPr lang="en-US" sz="2000">
                  <a:solidFill>
                    <a:srgbClr val="FFFFFF"/>
                  </a:solidFill>
                  <a:latin typeface="Segoe UI Semibold" panose="020B0702040204020203" pitchFamily="34" charset="0"/>
                  <a:cs typeface="Segoe UI Semibold" panose="020B0702040204020203" pitchFamily="34" charset="0"/>
                </a:rPr>
                <a:t>Receipts/ Collections</a:t>
              </a:r>
            </a:p>
          </p:txBody>
        </p:sp>
        <p:sp>
          <p:nvSpPr>
            <p:cNvPr id="98" name="Freeform 24">
              <a:extLst>
                <a:ext uri="{FF2B5EF4-FFF2-40B4-BE49-F238E27FC236}">
                  <a16:creationId xmlns:a16="http://schemas.microsoft.com/office/drawing/2014/main" id="{E95B30C8-F74A-4222-8A0F-930BBBE7A462}"/>
                </a:ext>
              </a:extLst>
            </p:cNvPr>
            <p:cNvSpPr/>
            <p:nvPr/>
          </p:nvSpPr>
          <p:spPr>
            <a:xfrm>
              <a:off x="921520" y="499710"/>
              <a:ext cx="1584585" cy="1956278"/>
            </a:xfrm>
            <a:custGeom>
              <a:avLst/>
              <a:gdLst/>
              <a:ahLst/>
              <a:cxnLst/>
              <a:rect l="l" t="t" r="r" b="b"/>
              <a:pathLst>
                <a:path w="1584585" h="1956278">
                  <a:moveTo>
                    <a:pt x="0" y="0"/>
                  </a:moveTo>
                  <a:lnTo>
                    <a:pt x="1584585" y="0"/>
                  </a:lnTo>
                  <a:lnTo>
                    <a:pt x="1584585" y="1956277"/>
                  </a:lnTo>
                  <a:lnTo>
                    <a:pt x="0" y="19562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grpSp>
      <p:grpSp>
        <p:nvGrpSpPr>
          <p:cNvPr id="100" name="Group 25">
            <a:extLst>
              <a:ext uri="{FF2B5EF4-FFF2-40B4-BE49-F238E27FC236}">
                <a16:creationId xmlns:a16="http://schemas.microsoft.com/office/drawing/2014/main" id="{8FBA4C81-3409-463F-A67D-55E98269FBC1}"/>
              </a:ext>
            </a:extLst>
          </p:cNvPr>
          <p:cNvGrpSpPr/>
          <p:nvPr/>
        </p:nvGrpSpPr>
        <p:grpSpPr>
          <a:xfrm>
            <a:off x="9128331" y="584200"/>
            <a:ext cx="1875480" cy="2236261"/>
            <a:chOff x="0" y="0"/>
            <a:chExt cx="3750960" cy="4472521"/>
          </a:xfrm>
        </p:grpSpPr>
        <p:sp>
          <p:nvSpPr>
            <p:cNvPr id="101" name="TextBox 26">
              <a:extLst>
                <a:ext uri="{FF2B5EF4-FFF2-40B4-BE49-F238E27FC236}">
                  <a16:creationId xmlns:a16="http://schemas.microsoft.com/office/drawing/2014/main" id="{13EC5563-8C10-4FFE-9543-B96CD51ACB34}"/>
                </a:ext>
              </a:extLst>
            </p:cNvPr>
            <p:cNvSpPr txBox="1"/>
            <p:nvPr/>
          </p:nvSpPr>
          <p:spPr>
            <a:xfrm>
              <a:off x="0" y="3241415"/>
              <a:ext cx="3750960" cy="1231106"/>
            </a:xfrm>
            <a:prstGeom prst="rect">
              <a:avLst/>
            </a:prstGeom>
          </p:spPr>
          <p:txBody>
            <a:bodyPr lIns="0" tIns="0" rIns="0" bIns="0" rtlCol="0" anchor="t">
              <a:spAutoFit/>
            </a:bodyPr>
            <a:lstStyle/>
            <a:p>
              <a:pPr algn="ctr"/>
              <a:r>
                <a:rPr lang="en-US" sz="2000">
                  <a:solidFill>
                    <a:srgbClr val="FFFFFF"/>
                  </a:solidFill>
                  <a:latin typeface="Segoe UI Semibold" panose="020B0702040204020203" pitchFamily="34" charset="0"/>
                  <a:cs typeface="Segoe UI Semibold" panose="020B0702040204020203" pitchFamily="34" charset="0"/>
                </a:rPr>
                <a:t>Reporting Period</a:t>
              </a:r>
            </a:p>
          </p:txBody>
        </p:sp>
        <p:grpSp>
          <p:nvGrpSpPr>
            <p:cNvPr id="102" name="Group 27">
              <a:extLst>
                <a:ext uri="{FF2B5EF4-FFF2-40B4-BE49-F238E27FC236}">
                  <a16:creationId xmlns:a16="http://schemas.microsoft.com/office/drawing/2014/main" id="{B488EC7C-E536-449B-82BC-24B1D536F885}"/>
                </a:ext>
              </a:extLst>
            </p:cNvPr>
            <p:cNvGrpSpPr/>
            <p:nvPr/>
          </p:nvGrpSpPr>
          <p:grpSpPr>
            <a:xfrm>
              <a:off x="349949" y="0"/>
              <a:ext cx="3051062" cy="3049105"/>
              <a:chOff x="0" y="0"/>
              <a:chExt cx="3368160" cy="3366000"/>
            </a:xfrm>
          </p:grpSpPr>
          <p:sp>
            <p:nvSpPr>
              <p:cNvPr id="104" name="Freeform 28">
                <a:extLst>
                  <a:ext uri="{FF2B5EF4-FFF2-40B4-BE49-F238E27FC236}">
                    <a16:creationId xmlns:a16="http://schemas.microsoft.com/office/drawing/2014/main" id="{BAF7678D-67C7-4A9B-B637-5DD88F6983A4}"/>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103" name="Freeform 29">
              <a:extLst>
                <a:ext uri="{FF2B5EF4-FFF2-40B4-BE49-F238E27FC236}">
                  <a16:creationId xmlns:a16="http://schemas.microsoft.com/office/drawing/2014/main" id="{A64D55A8-7250-4AC5-ABC9-019E67E5F78A}"/>
                </a:ext>
              </a:extLst>
            </p:cNvPr>
            <p:cNvSpPr/>
            <p:nvPr/>
          </p:nvSpPr>
          <p:spPr>
            <a:xfrm>
              <a:off x="1051864" y="534106"/>
              <a:ext cx="1763095" cy="1956278"/>
            </a:xfrm>
            <a:custGeom>
              <a:avLst/>
              <a:gdLst/>
              <a:ahLst/>
              <a:cxnLst/>
              <a:rect l="l" t="t" r="r" b="b"/>
              <a:pathLst>
                <a:path w="1763095" h="1956278">
                  <a:moveTo>
                    <a:pt x="0" y="0"/>
                  </a:moveTo>
                  <a:lnTo>
                    <a:pt x="1763095" y="0"/>
                  </a:lnTo>
                  <a:lnTo>
                    <a:pt x="1763095" y="1956278"/>
                  </a:lnTo>
                  <a:lnTo>
                    <a:pt x="0" y="1956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H"/>
            </a:p>
          </p:txBody>
        </p:sp>
      </p:grpSp>
      <p:grpSp>
        <p:nvGrpSpPr>
          <p:cNvPr id="105" name="Group 30">
            <a:extLst>
              <a:ext uri="{FF2B5EF4-FFF2-40B4-BE49-F238E27FC236}">
                <a16:creationId xmlns:a16="http://schemas.microsoft.com/office/drawing/2014/main" id="{78A13612-2E43-46AE-BEEF-47196372621E}"/>
              </a:ext>
            </a:extLst>
          </p:cNvPr>
          <p:cNvGrpSpPr/>
          <p:nvPr/>
        </p:nvGrpSpPr>
        <p:grpSpPr>
          <a:xfrm>
            <a:off x="7066804" y="3109047"/>
            <a:ext cx="2087617" cy="2175024"/>
            <a:chOff x="485364" y="0"/>
            <a:chExt cx="4175235" cy="4350049"/>
          </a:xfrm>
        </p:grpSpPr>
        <p:sp>
          <p:nvSpPr>
            <p:cNvPr id="106" name="TextBox 31">
              <a:extLst>
                <a:ext uri="{FF2B5EF4-FFF2-40B4-BE49-F238E27FC236}">
                  <a16:creationId xmlns:a16="http://schemas.microsoft.com/office/drawing/2014/main" id="{26F4C83A-B326-451A-8110-668936663FB6}"/>
                </a:ext>
              </a:extLst>
            </p:cNvPr>
            <p:cNvSpPr txBox="1"/>
            <p:nvPr/>
          </p:nvSpPr>
          <p:spPr>
            <a:xfrm>
              <a:off x="485364" y="3118943"/>
              <a:ext cx="4175235" cy="1231106"/>
            </a:xfrm>
            <a:prstGeom prst="rect">
              <a:avLst/>
            </a:prstGeom>
          </p:spPr>
          <p:txBody>
            <a:bodyPr wrap="square"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Supplemental Budget</a:t>
              </a:r>
            </a:p>
          </p:txBody>
        </p:sp>
        <p:grpSp>
          <p:nvGrpSpPr>
            <p:cNvPr id="107" name="Group 32">
              <a:extLst>
                <a:ext uri="{FF2B5EF4-FFF2-40B4-BE49-F238E27FC236}">
                  <a16:creationId xmlns:a16="http://schemas.microsoft.com/office/drawing/2014/main" id="{F96F4E20-903C-44CC-86E8-1B07B8CB4356}"/>
                </a:ext>
              </a:extLst>
            </p:cNvPr>
            <p:cNvGrpSpPr/>
            <p:nvPr/>
          </p:nvGrpSpPr>
          <p:grpSpPr>
            <a:xfrm>
              <a:off x="1077258" y="0"/>
              <a:ext cx="3051062" cy="3049105"/>
              <a:chOff x="0" y="0"/>
              <a:chExt cx="3368160" cy="3366000"/>
            </a:xfrm>
          </p:grpSpPr>
          <p:sp>
            <p:nvSpPr>
              <p:cNvPr id="109" name="Freeform 33">
                <a:extLst>
                  <a:ext uri="{FF2B5EF4-FFF2-40B4-BE49-F238E27FC236}">
                    <a16:creationId xmlns:a16="http://schemas.microsoft.com/office/drawing/2014/main" id="{68DAAB0E-CFEF-4018-A016-296FE56C1E9C}"/>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108" name="Freeform 34">
              <a:extLst>
                <a:ext uri="{FF2B5EF4-FFF2-40B4-BE49-F238E27FC236}">
                  <a16:creationId xmlns:a16="http://schemas.microsoft.com/office/drawing/2014/main" id="{487539D7-79EC-417A-B0C3-A5C7F9199189}"/>
                </a:ext>
              </a:extLst>
            </p:cNvPr>
            <p:cNvSpPr/>
            <p:nvPr/>
          </p:nvSpPr>
          <p:spPr>
            <a:xfrm>
              <a:off x="1648740" y="556593"/>
              <a:ext cx="1928660" cy="1935919"/>
            </a:xfrm>
            <a:custGeom>
              <a:avLst/>
              <a:gdLst/>
              <a:ahLst/>
              <a:cxnLst/>
              <a:rect l="l" t="t" r="r" b="b"/>
              <a:pathLst>
                <a:path w="1928660" h="1935919">
                  <a:moveTo>
                    <a:pt x="0" y="0"/>
                  </a:moveTo>
                  <a:lnTo>
                    <a:pt x="1928659" y="0"/>
                  </a:lnTo>
                  <a:lnTo>
                    <a:pt x="1928659" y="1935919"/>
                  </a:lnTo>
                  <a:lnTo>
                    <a:pt x="0" y="19359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PH"/>
            </a:p>
          </p:txBody>
        </p:sp>
      </p:grpSp>
      <p:grpSp>
        <p:nvGrpSpPr>
          <p:cNvPr id="110" name="Group 35">
            <a:extLst>
              <a:ext uri="{FF2B5EF4-FFF2-40B4-BE49-F238E27FC236}">
                <a16:creationId xmlns:a16="http://schemas.microsoft.com/office/drawing/2014/main" id="{22B53E66-3B79-422D-925F-3E6C94F5D8B4}"/>
              </a:ext>
            </a:extLst>
          </p:cNvPr>
          <p:cNvGrpSpPr/>
          <p:nvPr/>
        </p:nvGrpSpPr>
        <p:grpSpPr>
          <a:xfrm>
            <a:off x="9157296" y="3109047"/>
            <a:ext cx="1875480" cy="2175030"/>
            <a:chOff x="0" y="0"/>
            <a:chExt cx="3750960" cy="4350061"/>
          </a:xfrm>
        </p:grpSpPr>
        <p:sp>
          <p:nvSpPr>
            <p:cNvPr id="111" name="TextBox 36">
              <a:extLst>
                <a:ext uri="{FF2B5EF4-FFF2-40B4-BE49-F238E27FC236}">
                  <a16:creationId xmlns:a16="http://schemas.microsoft.com/office/drawing/2014/main" id="{88DA78DC-2585-4921-B225-4ECF0D96F72F}"/>
                </a:ext>
              </a:extLst>
            </p:cNvPr>
            <p:cNvSpPr txBox="1"/>
            <p:nvPr/>
          </p:nvSpPr>
          <p:spPr>
            <a:xfrm>
              <a:off x="0" y="3118955"/>
              <a:ext cx="3750960" cy="1231106"/>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Supplies and Materials</a:t>
              </a:r>
            </a:p>
          </p:txBody>
        </p:sp>
        <p:grpSp>
          <p:nvGrpSpPr>
            <p:cNvPr id="112" name="Group 37">
              <a:extLst>
                <a:ext uri="{FF2B5EF4-FFF2-40B4-BE49-F238E27FC236}">
                  <a16:creationId xmlns:a16="http://schemas.microsoft.com/office/drawing/2014/main" id="{05A383D8-309D-4671-B108-7090A0B75B37}"/>
                </a:ext>
              </a:extLst>
            </p:cNvPr>
            <p:cNvGrpSpPr/>
            <p:nvPr/>
          </p:nvGrpSpPr>
          <p:grpSpPr>
            <a:xfrm>
              <a:off x="339668" y="0"/>
              <a:ext cx="3051062" cy="3049105"/>
              <a:chOff x="0" y="0"/>
              <a:chExt cx="3368160" cy="3366000"/>
            </a:xfrm>
          </p:grpSpPr>
          <p:sp>
            <p:nvSpPr>
              <p:cNvPr id="114" name="Freeform 38">
                <a:extLst>
                  <a:ext uri="{FF2B5EF4-FFF2-40B4-BE49-F238E27FC236}">
                    <a16:creationId xmlns:a16="http://schemas.microsoft.com/office/drawing/2014/main" id="{5C3BAC6C-B21C-427C-A267-23DABB9C1BC4}"/>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113" name="Freeform 39">
              <a:extLst>
                <a:ext uri="{FF2B5EF4-FFF2-40B4-BE49-F238E27FC236}">
                  <a16:creationId xmlns:a16="http://schemas.microsoft.com/office/drawing/2014/main" id="{84A6B40E-7042-4AFD-976F-BB2AE3E787DA}"/>
                </a:ext>
              </a:extLst>
            </p:cNvPr>
            <p:cNvSpPr/>
            <p:nvPr/>
          </p:nvSpPr>
          <p:spPr>
            <a:xfrm>
              <a:off x="919005" y="579563"/>
              <a:ext cx="1912949" cy="1912949"/>
            </a:xfrm>
            <a:custGeom>
              <a:avLst/>
              <a:gdLst/>
              <a:ahLst/>
              <a:cxnLst/>
              <a:rect l="l" t="t" r="r" b="b"/>
              <a:pathLst>
                <a:path w="1912949" h="1912949">
                  <a:moveTo>
                    <a:pt x="0" y="0"/>
                  </a:moveTo>
                  <a:lnTo>
                    <a:pt x="1912949" y="0"/>
                  </a:lnTo>
                  <a:lnTo>
                    <a:pt x="1912949" y="1912949"/>
                  </a:lnTo>
                  <a:lnTo>
                    <a:pt x="0" y="191294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PH"/>
            </a:p>
          </p:txBody>
        </p:sp>
      </p:grpSp>
    </p:spTree>
    <p:extLst>
      <p:ext uri="{BB962C8B-B14F-4D97-AF65-F5344CB8AC3E}">
        <p14:creationId xmlns:p14="http://schemas.microsoft.com/office/powerpoint/2010/main" val="29933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50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500" fill="hold"/>
                                        <p:tgtEl>
                                          <p:spTgt spid="95"/>
                                        </p:tgtEl>
                                        <p:attrNameLst>
                                          <p:attrName>ppt_x</p:attrName>
                                        </p:attrNameLst>
                                      </p:cBhvr>
                                      <p:tavLst>
                                        <p:tav tm="0">
                                          <p:val>
                                            <p:strVal val="0-#ppt_w/2"/>
                                          </p:val>
                                        </p:tav>
                                        <p:tav tm="100000">
                                          <p:val>
                                            <p:strVal val="#ppt_x"/>
                                          </p:val>
                                        </p:tav>
                                      </p:tavLst>
                                    </p:anim>
                                    <p:anim calcmode="lin" valueType="num">
                                      <p:cBhvr additive="base">
                                        <p:cTn id="12" dur="500" fill="hold"/>
                                        <p:tgtEl>
                                          <p:spTgt spid="9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0-#ppt_w/2"/>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0-#ppt_w/2"/>
                                          </p:val>
                                        </p:tav>
                                        <p:tav tm="100000">
                                          <p:val>
                                            <p:strVal val="#ppt_x"/>
                                          </p:val>
                                        </p:tav>
                                      </p:tavLst>
                                    </p:anim>
                                    <p:anim calcmode="lin" valueType="num">
                                      <p:cBhvr additive="base">
                                        <p:cTn id="20" dur="500" fill="hold"/>
                                        <p:tgtEl>
                                          <p:spTgt spid="11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500"/>
                                  </p:stCondLst>
                                  <p:childTnLst>
                                    <p:set>
                                      <p:cBhvr>
                                        <p:cTn id="22" dur="1" fill="hold">
                                          <p:stCondLst>
                                            <p:cond delay="0"/>
                                          </p:stCondLst>
                                        </p:cTn>
                                        <p:tgtEl>
                                          <p:spTgt spid="105"/>
                                        </p:tgtEl>
                                        <p:attrNameLst>
                                          <p:attrName>style.visibility</p:attrName>
                                        </p:attrNameLst>
                                      </p:cBhvr>
                                      <p:to>
                                        <p:strVal val="visible"/>
                                      </p:to>
                                    </p:set>
                                    <p:anim calcmode="lin" valueType="num">
                                      <p:cBhvr additive="base">
                                        <p:cTn id="23" dur="500" fill="hold"/>
                                        <p:tgtEl>
                                          <p:spTgt spid="105"/>
                                        </p:tgtEl>
                                        <p:attrNameLst>
                                          <p:attrName>ppt_x</p:attrName>
                                        </p:attrNameLst>
                                      </p:cBhvr>
                                      <p:tavLst>
                                        <p:tav tm="0">
                                          <p:val>
                                            <p:strVal val="0-#ppt_w/2"/>
                                          </p:val>
                                        </p:tav>
                                        <p:tav tm="100000">
                                          <p:val>
                                            <p:strVal val="#ppt_x"/>
                                          </p:val>
                                        </p:tav>
                                      </p:tavLst>
                                    </p:anim>
                                    <p:anim calcmode="lin" valueType="num">
                                      <p:cBhvr additive="base">
                                        <p:cTn id="24" dur="500" fill="hold"/>
                                        <p:tgtEl>
                                          <p:spTgt spid="10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0-#ppt_w/2"/>
                                          </p:val>
                                        </p:tav>
                                        <p:tav tm="100000">
                                          <p:val>
                                            <p:strVal val="#ppt_x"/>
                                          </p:val>
                                        </p:tav>
                                      </p:tavLst>
                                    </p:anim>
                                    <p:anim calcmode="lin" valueType="num">
                                      <p:cBhvr additive="base">
                                        <p:cTn id="2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196BBF-B683-449E-BDD4-B36D43879A99}"/>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70364F32-6B1F-47E9-A278-53E59902076A}"/>
                </a:ext>
              </a:extLst>
            </p:cNvPr>
            <p:cNvPicPr preferRelativeResize="0"/>
            <p:nvPr/>
          </p:nvPicPr>
          <p:blipFill rotWithShape="1">
            <a:blip r:embed="rId3">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09262C27-8C72-4EE2-9E78-A12374B8CE1D}"/>
                </a:ext>
              </a:extLst>
            </p:cNvPr>
            <p:cNvPicPr preferRelativeResize="0"/>
            <p:nvPr/>
          </p:nvPicPr>
          <p:blipFill rotWithShape="1">
            <a:blip r:embed="rId4">
              <a:alphaModFix/>
            </a:blip>
            <a:srcRect/>
            <a:stretch/>
          </p:blipFill>
          <p:spPr>
            <a:xfrm>
              <a:off x="16306800" y="8343900"/>
              <a:ext cx="1676400" cy="1628775"/>
            </a:xfrm>
            <a:prstGeom prst="rect">
              <a:avLst/>
            </a:prstGeom>
            <a:noFill/>
            <a:ln>
              <a:noFill/>
            </a:ln>
          </p:spPr>
        </p:pic>
      </p:grpSp>
      <p:sp>
        <p:nvSpPr>
          <p:cNvPr id="9" name="Flowchart: Connector 8">
            <a:extLst>
              <a:ext uri="{FF2B5EF4-FFF2-40B4-BE49-F238E27FC236}">
                <a16:creationId xmlns:a16="http://schemas.microsoft.com/office/drawing/2014/main" id="{A2D8FDCF-F2BF-45CD-B047-38D64C280CC9}"/>
              </a:ext>
            </a:extLst>
          </p:cNvPr>
          <p:cNvSpPr/>
          <p:nvPr/>
        </p:nvSpPr>
        <p:spPr>
          <a:xfrm>
            <a:off x="-2743200" y="-1295400"/>
            <a:ext cx="8686800" cy="8585200"/>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10" name="Freeform 9">
            <a:extLst>
              <a:ext uri="{FF2B5EF4-FFF2-40B4-BE49-F238E27FC236}">
                <a16:creationId xmlns:a16="http://schemas.microsoft.com/office/drawing/2014/main" id="{470014F1-F462-453C-B191-F5E725946ECB}"/>
              </a:ext>
            </a:extLst>
          </p:cNvPr>
          <p:cNvSpPr/>
          <p:nvPr/>
        </p:nvSpPr>
        <p:spPr>
          <a:xfrm>
            <a:off x="2020368" y="1281597"/>
            <a:ext cx="3923233" cy="3844768"/>
          </a:xfrm>
          <a:custGeom>
            <a:avLst/>
            <a:gdLst/>
            <a:ahLst/>
            <a:cxnLst/>
            <a:rect l="l" t="t" r="r" b="b"/>
            <a:pathLst>
              <a:path w="5884849" h="5767152">
                <a:moveTo>
                  <a:pt x="0" y="0"/>
                </a:moveTo>
                <a:lnTo>
                  <a:pt x="5884849" y="0"/>
                </a:lnTo>
                <a:lnTo>
                  <a:pt x="5884849" y="5767152"/>
                </a:lnTo>
                <a:lnTo>
                  <a:pt x="0" y="576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1" name="TextBox 10">
            <a:extLst>
              <a:ext uri="{FF2B5EF4-FFF2-40B4-BE49-F238E27FC236}">
                <a16:creationId xmlns:a16="http://schemas.microsoft.com/office/drawing/2014/main" id="{4FCD4FC6-7B12-4C2E-AF41-A8348332AFAA}"/>
              </a:ext>
            </a:extLst>
          </p:cNvPr>
          <p:cNvSpPr txBox="1"/>
          <p:nvPr/>
        </p:nvSpPr>
        <p:spPr>
          <a:xfrm>
            <a:off x="2595032" y="2667464"/>
            <a:ext cx="2773902" cy="1154162"/>
          </a:xfrm>
          <a:prstGeom prst="rect">
            <a:avLst/>
          </a:prstGeom>
        </p:spPr>
        <p:txBody>
          <a:bodyPr wrap="square" lIns="0" tIns="0" rIns="0" bIns="0" rtlCol="0" anchor="t">
            <a:spAutoFit/>
          </a:bodyPr>
          <a:lstStyle/>
          <a:p>
            <a:pPr algn="ctr"/>
            <a:r>
              <a:rPr lang="en-US" sz="2500" dirty="0">
                <a:solidFill>
                  <a:srgbClr val="FFC000"/>
                </a:solidFill>
                <a:latin typeface="Arial Black" panose="020B0A04020102020204" pitchFamily="34" charset="0"/>
              </a:rPr>
              <a:t>Financial Independence in:</a:t>
            </a:r>
          </a:p>
        </p:txBody>
      </p:sp>
      <p:sp>
        <p:nvSpPr>
          <p:cNvPr id="12" name="Freeform 11">
            <a:extLst>
              <a:ext uri="{FF2B5EF4-FFF2-40B4-BE49-F238E27FC236}">
                <a16:creationId xmlns:a16="http://schemas.microsoft.com/office/drawing/2014/main" id="{5911C6D0-DC76-449A-9701-EA9E4FA737F1}"/>
              </a:ext>
            </a:extLst>
          </p:cNvPr>
          <p:cNvSpPr/>
          <p:nvPr/>
        </p:nvSpPr>
        <p:spPr>
          <a:xfrm>
            <a:off x="5423383" y="1752601"/>
            <a:ext cx="1189855" cy="386971"/>
          </a:xfrm>
          <a:custGeom>
            <a:avLst/>
            <a:gdLst/>
            <a:ahLst/>
            <a:cxnLst/>
            <a:rect l="l" t="t" r="r" b="b"/>
            <a:pathLst>
              <a:path w="1509787" h="413304">
                <a:moveTo>
                  <a:pt x="1509787" y="0"/>
                </a:moveTo>
                <a:lnTo>
                  <a:pt x="0" y="0"/>
                </a:lnTo>
                <a:lnTo>
                  <a:pt x="0" y="413305"/>
                </a:lnTo>
                <a:lnTo>
                  <a:pt x="1509787" y="413305"/>
                </a:lnTo>
                <a:lnTo>
                  <a:pt x="150978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3" name="Freeform 12">
            <a:extLst>
              <a:ext uri="{FF2B5EF4-FFF2-40B4-BE49-F238E27FC236}">
                <a16:creationId xmlns:a16="http://schemas.microsoft.com/office/drawing/2014/main" id="{DE9A698A-7C91-4983-A8B8-B9D5A47BF8E9}"/>
              </a:ext>
            </a:extLst>
          </p:cNvPr>
          <p:cNvSpPr/>
          <p:nvPr/>
        </p:nvSpPr>
        <p:spPr>
          <a:xfrm>
            <a:off x="5923337" y="3052511"/>
            <a:ext cx="1189855" cy="386971"/>
          </a:xfrm>
          <a:custGeom>
            <a:avLst/>
            <a:gdLst/>
            <a:ahLst/>
            <a:cxnLst/>
            <a:rect l="l" t="t" r="r" b="b"/>
            <a:pathLst>
              <a:path w="1509787" h="413304">
                <a:moveTo>
                  <a:pt x="1509787" y="0"/>
                </a:moveTo>
                <a:lnTo>
                  <a:pt x="0" y="0"/>
                </a:lnTo>
                <a:lnTo>
                  <a:pt x="0" y="413305"/>
                </a:lnTo>
                <a:lnTo>
                  <a:pt x="1509787" y="413305"/>
                </a:lnTo>
                <a:lnTo>
                  <a:pt x="150978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4" name="Freeform 13">
            <a:extLst>
              <a:ext uri="{FF2B5EF4-FFF2-40B4-BE49-F238E27FC236}">
                <a16:creationId xmlns:a16="http://schemas.microsoft.com/office/drawing/2014/main" id="{9919E7DD-DD27-4340-9CBF-A9898D2A2C73}"/>
              </a:ext>
            </a:extLst>
          </p:cNvPr>
          <p:cNvSpPr/>
          <p:nvPr/>
        </p:nvSpPr>
        <p:spPr>
          <a:xfrm>
            <a:off x="5384801" y="4326076"/>
            <a:ext cx="1189855" cy="386971"/>
          </a:xfrm>
          <a:custGeom>
            <a:avLst/>
            <a:gdLst/>
            <a:ahLst/>
            <a:cxnLst/>
            <a:rect l="l" t="t" r="r" b="b"/>
            <a:pathLst>
              <a:path w="1509787" h="413304">
                <a:moveTo>
                  <a:pt x="1509787" y="0"/>
                </a:moveTo>
                <a:lnTo>
                  <a:pt x="0" y="0"/>
                </a:lnTo>
                <a:lnTo>
                  <a:pt x="0" y="413304"/>
                </a:lnTo>
                <a:lnTo>
                  <a:pt x="1509787" y="413304"/>
                </a:lnTo>
                <a:lnTo>
                  <a:pt x="150978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5" name="TextBox 14">
            <a:extLst>
              <a:ext uri="{FF2B5EF4-FFF2-40B4-BE49-F238E27FC236}">
                <a16:creationId xmlns:a16="http://schemas.microsoft.com/office/drawing/2014/main" id="{5818144F-83CF-48A1-9BC7-6C5178071FFC}"/>
              </a:ext>
            </a:extLst>
          </p:cNvPr>
          <p:cNvSpPr txBox="1"/>
          <p:nvPr/>
        </p:nvSpPr>
        <p:spPr>
          <a:xfrm>
            <a:off x="6761948" y="1666636"/>
            <a:ext cx="4690553" cy="385105"/>
          </a:xfrm>
          <a:prstGeom prst="rect">
            <a:avLst/>
          </a:prstGeom>
        </p:spPr>
        <p:txBody>
          <a:bodyPr wrap="square" lIns="0" tIns="0" rIns="0" bIns="0" rtlCol="0" anchor="t">
            <a:spAutoFit/>
          </a:bodyPr>
          <a:lstStyle/>
          <a:p>
            <a:pPr>
              <a:lnSpc>
                <a:spcPts val="3267"/>
              </a:lnSpc>
            </a:pPr>
            <a:r>
              <a:rPr lang="en-US" sz="2000" dirty="0">
                <a:solidFill>
                  <a:srgbClr val="002060"/>
                </a:solidFill>
                <a:latin typeface="Segoe UI Semibold" panose="020B0702040204020203" pitchFamily="34" charset="0"/>
                <a:cs typeface="Segoe UI Semibold" panose="020B0702040204020203" pitchFamily="34" charset="0"/>
              </a:rPr>
              <a:t>SK operations</a:t>
            </a:r>
          </a:p>
        </p:txBody>
      </p:sp>
      <p:sp>
        <p:nvSpPr>
          <p:cNvPr id="16" name="TextBox 15">
            <a:extLst>
              <a:ext uri="{FF2B5EF4-FFF2-40B4-BE49-F238E27FC236}">
                <a16:creationId xmlns:a16="http://schemas.microsoft.com/office/drawing/2014/main" id="{F018B127-74C1-45FA-B20E-284AE051E4F7}"/>
              </a:ext>
            </a:extLst>
          </p:cNvPr>
          <p:cNvSpPr txBox="1"/>
          <p:nvPr/>
        </p:nvSpPr>
        <p:spPr>
          <a:xfrm>
            <a:off x="7298249" y="2819401"/>
            <a:ext cx="4690552" cy="799001"/>
          </a:xfrm>
          <a:prstGeom prst="rect">
            <a:avLst/>
          </a:prstGeom>
        </p:spPr>
        <p:txBody>
          <a:bodyPr wrap="square" lIns="0" tIns="0" rIns="0" bIns="0" rtlCol="0" anchor="t">
            <a:spAutoFit/>
          </a:bodyPr>
          <a:lstStyle/>
          <a:p>
            <a:pPr>
              <a:lnSpc>
                <a:spcPts val="3267"/>
              </a:lnSpc>
            </a:pPr>
            <a:r>
              <a:rPr lang="en-US" sz="2000" dirty="0">
                <a:solidFill>
                  <a:srgbClr val="002060"/>
                </a:solidFill>
                <a:latin typeface="Segoe UI Semibold" panose="020B0702040204020203" pitchFamily="34" charset="0"/>
                <a:cs typeface="Segoe UI Semibold" panose="020B0702040204020203" pitchFamily="34" charset="0"/>
              </a:rPr>
              <a:t>Disbursements and encashment of its funds, income and expenditures</a:t>
            </a:r>
          </a:p>
        </p:txBody>
      </p:sp>
      <p:sp>
        <p:nvSpPr>
          <p:cNvPr id="17" name="TextBox 16">
            <a:extLst>
              <a:ext uri="{FF2B5EF4-FFF2-40B4-BE49-F238E27FC236}">
                <a16:creationId xmlns:a16="http://schemas.microsoft.com/office/drawing/2014/main" id="{E0EAB811-A512-4AD5-B529-FFEAFDD7DAA7}"/>
              </a:ext>
            </a:extLst>
          </p:cNvPr>
          <p:cNvSpPr txBox="1"/>
          <p:nvPr/>
        </p:nvSpPr>
        <p:spPr>
          <a:xfrm>
            <a:off x="6761948" y="4089401"/>
            <a:ext cx="4922053" cy="1222194"/>
          </a:xfrm>
          <a:prstGeom prst="rect">
            <a:avLst/>
          </a:prstGeom>
        </p:spPr>
        <p:txBody>
          <a:bodyPr wrap="square" lIns="0" tIns="0" rIns="0" bIns="0" rtlCol="0" anchor="t">
            <a:spAutoFit/>
          </a:bodyPr>
          <a:lstStyle/>
          <a:p>
            <a:pPr>
              <a:lnSpc>
                <a:spcPts val="3267"/>
              </a:lnSpc>
            </a:pPr>
            <a:r>
              <a:rPr lang="en-US" sz="2000" dirty="0">
                <a:solidFill>
                  <a:srgbClr val="002060"/>
                </a:solidFill>
                <a:latin typeface="Segoe UI Semibold" panose="020B0702040204020203" pitchFamily="34" charset="0"/>
                <a:cs typeface="Segoe UI Semibold" panose="020B0702040204020203" pitchFamily="34" charset="0"/>
              </a:rPr>
              <a:t>SK funds deposited in the name of the SK in GOB/AGDB with the SK chairperson and SK treasurer as signatories</a:t>
            </a:r>
          </a:p>
        </p:txBody>
      </p:sp>
      <p:sp>
        <p:nvSpPr>
          <p:cNvPr id="18" name="TextBox 17">
            <a:extLst>
              <a:ext uri="{FF2B5EF4-FFF2-40B4-BE49-F238E27FC236}">
                <a16:creationId xmlns:a16="http://schemas.microsoft.com/office/drawing/2014/main" id="{C3179D34-482D-4865-AADA-D83B2D05C99B}"/>
              </a:ext>
            </a:extLst>
          </p:cNvPr>
          <p:cNvSpPr txBox="1"/>
          <p:nvPr/>
        </p:nvSpPr>
        <p:spPr>
          <a:xfrm>
            <a:off x="1" y="138073"/>
            <a:ext cx="9588391" cy="477054"/>
          </a:xfrm>
          <a:prstGeom prst="rect">
            <a:avLst/>
          </a:prstGeom>
          <a:noFill/>
        </p:spPr>
        <p:txBody>
          <a:bodyPr wrap="square" rtlCol="0">
            <a:spAutoFit/>
          </a:bodyPr>
          <a:lstStyle/>
          <a:p>
            <a:r>
              <a:rPr lang="en-US" sz="2500" dirty="0">
                <a:solidFill>
                  <a:srgbClr val="FFC000"/>
                </a:solidFill>
                <a:latin typeface="Arial Black" panose="020B0A04020102020204" pitchFamily="34" charset="0"/>
              </a:rPr>
              <a:t>Basic Standards and Policies</a:t>
            </a:r>
            <a:endParaRPr lang="en-PH" sz="2500" dirty="0">
              <a:solidFill>
                <a:srgbClr val="FFC000"/>
              </a:solidFill>
              <a:latin typeface="Arial Black" panose="020B0A04020102020204" pitchFamily="34" charset="0"/>
            </a:endParaRPr>
          </a:p>
        </p:txBody>
      </p:sp>
    </p:spTree>
    <p:extLst>
      <p:ext uri="{BB962C8B-B14F-4D97-AF65-F5344CB8AC3E}">
        <p14:creationId xmlns:p14="http://schemas.microsoft.com/office/powerpoint/2010/main" val="25252579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6"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6" fill="hold" grpId="0" nodeType="withEffect">
                                  <p:stCondLst>
                                    <p:cond delay="5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6" fill="hold" nodeType="after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50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C17EF5-0DFD-4667-914A-ABD57F05EFA4}"/>
              </a:ext>
            </a:extLst>
          </p:cNvPr>
          <p:cNvSpPr/>
          <p:nvPr/>
        </p:nvSpPr>
        <p:spPr>
          <a:xfrm>
            <a:off x="6148801" y="0"/>
            <a:ext cx="60431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nvGrpSpPr>
          <p:cNvPr id="4" name="Group 2">
            <a:extLst>
              <a:ext uri="{FF2B5EF4-FFF2-40B4-BE49-F238E27FC236}">
                <a16:creationId xmlns:a16="http://schemas.microsoft.com/office/drawing/2014/main" id="{C4A85D30-8F31-4335-AD81-7F3242B48D0E}"/>
              </a:ext>
            </a:extLst>
          </p:cNvPr>
          <p:cNvGrpSpPr/>
          <p:nvPr/>
        </p:nvGrpSpPr>
        <p:grpSpPr>
          <a:xfrm>
            <a:off x="1" y="-48220"/>
            <a:ext cx="6146799" cy="6906220"/>
            <a:chOff x="0" y="-19050"/>
            <a:chExt cx="4983466" cy="2728383"/>
          </a:xfrm>
        </p:grpSpPr>
        <p:sp>
          <p:nvSpPr>
            <p:cNvPr id="5" name="Freeform 3">
              <a:extLst>
                <a:ext uri="{FF2B5EF4-FFF2-40B4-BE49-F238E27FC236}">
                  <a16:creationId xmlns:a16="http://schemas.microsoft.com/office/drawing/2014/main" id="{88E3966A-915A-4A75-849B-C45FEAFCF8F4}"/>
                </a:ext>
              </a:extLst>
            </p:cNvPr>
            <p:cNvSpPr/>
            <p:nvPr/>
          </p:nvSpPr>
          <p:spPr>
            <a:xfrm>
              <a:off x="0" y="0"/>
              <a:ext cx="4983466"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87843"/>
              </a:srgbClr>
            </a:solidFill>
          </p:spPr>
          <p:txBody>
            <a:bodyPr/>
            <a:lstStyle/>
            <a:p>
              <a:endParaRPr lang="en-PH"/>
            </a:p>
          </p:txBody>
        </p:sp>
        <p:sp>
          <p:nvSpPr>
            <p:cNvPr id="6" name="TextBox 4">
              <a:extLst>
                <a:ext uri="{FF2B5EF4-FFF2-40B4-BE49-F238E27FC236}">
                  <a16:creationId xmlns:a16="http://schemas.microsoft.com/office/drawing/2014/main" id="{87C9150C-17F3-4B58-A198-0705BE061E87}"/>
                </a:ext>
              </a:extLst>
            </p:cNvPr>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sp>
        <p:nvSpPr>
          <p:cNvPr id="8" name="Oval 7">
            <a:extLst>
              <a:ext uri="{FF2B5EF4-FFF2-40B4-BE49-F238E27FC236}">
                <a16:creationId xmlns:a16="http://schemas.microsoft.com/office/drawing/2014/main" id="{D623720B-4E47-4D25-AC5D-28D3812BAD97}"/>
              </a:ext>
            </a:extLst>
          </p:cNvPr>
          <p:cNvSpPr/>
          <p:nvPr/>
        </p:nvSpPr>
        <p:spPr>
          <a:xfrm>
            <a:off x="4806215" y="1092200"/>
            <a:ext cx="2579571" cy="2579571"/>
          </a:xfrm>
          <a:prstGeom prst="ellipse">
            <a:avLst/>
          </a:prstGeom>
          <a:solidFill>
            <a:schemeClr val="bg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9" name="Title 3">
            <a:extLst>
              <a:ext uri="{FF2B5EF4-FFF2-40B4-BE49-F238E27FC236}">
                <a16:creationId xmlns:a16="http://schemas.microsoft.com/office/drawing/2014/main" id="{B5538D0A-8AD7-41C1-AB87-6114E3704945}"/>
              </a:ext>
            </a:extLst>
          </p:cNvPr>
          <p:cNvSpPr txBox="1">
            <a:spLocks/>
          </p:cNvSpPr>
          <p:nvPr/>
        </p:nvSpPr>
        <p:spPr>
          <a:xfrm>
            <a:off x="5411270" y="2254548"/>
            <a:ext cx="1369461" cy="884821"/>
          </a:xfrm>
          <a:prstGeom prst="rect">
            <a:avLst/>
          </a:prstGeom>
          <a:noFill/>
          <a:ln w="12700">
            <a:noFill/>
            <a:prstDash val="sysDash"/>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PH" altLang="en-US" sz="2400" b="1" dirty="0">
                <a:solidFill>
                  <a:srgbClr val="FFC000"/>
                </a:solidFill>
                <a:latin typeface="Segoe UI Semibold" panose="020B0702040204020203" pitchFamily="34" charset="0"/>
                <a:ea typeface="Gadugi" panose="020B0502040204020203" pitchFamily="34" charset="0"/>
                <a:cs typeface="Segoe UI Semibold" panose="020B0702040204020203" pitchFamily="34" charset="0"/>
              </a:rPr>
              <a:t>Legal</a:t>
            </a:r>
            <a:br>
              <a:rPr lang="en-PH" altLang="en-US" sz="2400" b="1" dirty="0">
                <a:solidFill>
                  <a:srgbClr val="FFC000"/>
                </a:solidFill>
                <a:latin typeface="Segoe UI Semibold" panose="020B0702040204020203" pitchFamily="34" charset="0"/>
                <a:ea typeface="Gadugi" panose="020B0502040204020203" pitchFamily="34" charset="0"/>
                <a:cs typeface="Segoe UI Semibold" panose="020B0702040204020203" pitchFamily="34" charset="0"/>
              </a:rPr>
            </a:br>
            <a:r>
              <a:rPr lang="en-PH" altLang="en-US" sz="2400" b="1" dirty="0">
                <a:solidFill>
                  <a:srgbClr val="FFC000"/>
                </a:solidFill>
                <a:latin typeface="Segoe UI Semibold" panose="020B0702040204020203" pitchFamily="34" charset="0"/>
                <a:ea typeface="Gadugi" panose="020B0502040204020203" pitchFamily="34" charset="0"/>
                <a:cs typeface="Segoe UI Semibold" panose="020B0702040204020203" pitchFamily="34" charset="0"/>
              </a:rPr>
              <a:t>Basis</a:t>
            </a:r>
            <a:endParaRPr lang="en-PH" sz="2400" dirty="0">
              <a:solidFill>
                <a:srgbClr val="FFC000"/>
              </a:solidFill>
              <a:latin typeface="Segoe UI Semibold" panose="020B0702040204020203" pitchFamily="34" charset="0"/>
              <a:ea typeface="Gadugi" panose="020B0502040204020203" pitchFamily="34" charset="0"/>
              <a:cs typeface="Segoe UI Semibold" panose="020B0702040204020203" pitchFamily="34" charset="0"/>
            </a:endParaRPr>
          </a:p>
        </p:txBody>
      </p:sp>
      <p:pic>
        <p:nvPicPr>
          <p:cNvPr id="10" name="Picture 9">
            <a:extLst>
              <a:ext uri="{FF2B5EF4-FFF2-40B4-BE49-F238E27FC236}">
                <a16:creationId xmlns:a16="http://schemas.microsoft.com/office/drawing/2014/main" id="{05D26419-2B8C-4D94-9D0D-52FF60C4641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716691" y="1321508"/>
            <a:ext cx="884820" cy="884820"/>
          </a:xfrm>
          <a:prstGeom prst="rect">
            <a:avLst/>
          </a:prstGeom>
        </p:spPr>
      </p:pic>
      <p:pic>
        <p:nvPicPr>
          <p:cNvPr id="11" name="Picture 3">
            <a:extLst>
              <a:ext uri="{FF2B5EF4-FFF2-40B4-BE49-F238E27FC236}">
                <a16:creationId xmlns:a16="http://schemas.microsoft.com/office/drawing/2014/main" id="{13FD5003-6ED2-49C8-BA5A-147F4CB435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9970" y="482600"/>
            <a:ext cx="2594421" cy="363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0AAC7AF3-969C-4846-8B7A-3D8274442D41}"/>
              </a:ext>
            </a:extLst>
          </p:cNvPr>
          <p:cNvGrpSpPr/>
          <p:nvPr/>
        </p:nvGrpSpPr>
        <p:grpSpPr>
          <a:xfrm>
            <a:off x="7823200" y="482600"/>
            <a:ext cx="2594421" cy="3638523"/>
            <a:chOff x="5474710" y="1268760"/>
            <a:chExt cx="2271336" cy="3108476"/>
          </a:xfrm>
        </p:grpSpPr>
        <p:pic>
          <p:nvPicPr>
            <p:cNvPr id="13" name="Picture 4">
              <a:extLst>
                <a:ext uri="{FF2B5EF4-FFF2-40B4-BE49-F238E27FC236}">
                  <a16:creationId xmlns:a16="http://schemas.microsoft.com/office/drawing/2014/main" id="{C83002B4-3ABF-4620-A457-D4C5B92E1C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CDA4280C-8910-496C-9B72-B3BCE4CD97F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3">
            <a:extLst>
              <a:ext uri="{FF2B5EF4-FFF2-40B4-BE49-F238E27FC236}">
                <a16:creationId xmlns:a16="http://schemas.microsoft.com/office/drawing/2014/main" id="{9DEB972F-F7C0-435C-8717-45959C61FB4D}"/>
              </a:ext>
            </a:extLst>
          </p:cNvPr>
          <p:cNvSpPr txBox="1"/>
          <p:nvPr/>
        </p:nvSpPr>
        <p:spPr>
          <a:xfrm>
            <a:off x="7050645" y="4169343"/>
            <a:ext cx="4396106" cy="1404936"/>
          </a:xfrm>
          <a:prstGeom prst="rect">
            <a:avLst/>
          </a:prstGeom>
        </p:spPr>
        <p:txBody>
          <a:bodyPr wrap="square" lIns="0" tIns="0" rIns="0" bIns="0" rtlCol="0" anchor="t">
            <a:spAutoFit/>
          </a:bodyPr>
          <a:lstStyle/>
          <a:p>
            <a:pPr algn="ctr">
              <a:lnSpc>
                <a:spcPts val="2800"/>
              </a:lnSpc>
            </a:pPr>
            <a:r>
              <a:rPr lang="en-US" sz="2000" dirty="0">
                <a:latin typeface="Segoe UI Semibold" panose="020B0702040204020203" pitchFamily="34" charset="0"/>
                <a:cs typeface="Segoe UI Semibold" panose="020B0702040204020203" pitchFamily="34" charset="0"/>
              </a:rPr>
              <a:t>Section 21 of the Implementing Rules and Regulations (IRR) of Republic Act (RA) No. 10742, otherwise known as the “SK Reform Act of 2015”</a:t>
            </a:r>
          </a:p>
        </p:txBody>
      </p:sp>
      <p:sp>
        <p:nvSpPr>
          <p:cNvPr id="16" name="TextBox 13">
            <a:extLst>
              <a:ext uri="{FF2B5EF4-FFF2-40B4-BE49-F238E27FC236}">
                <a16:creationId xmlns:a16="http://schemas.microsoft.com/office/drawing/2014/main" id="{C7E20283-CC88-4B31-ABE8-A1351C574168}"/>
              </a:ext>
            </a:extLst>
          </p:cNvPr>
          <p:cNvSpPr txBox="1"/>
          <p:nvPr/>
        </p:nvSpPr>
        <p:spPr>
          <a:xfrm>
            <a:off x="783590" y="4169343"/>
            <a:ext cx="3915046" cy="686470"/>
          </a:xfrm>
          <a:prstGeom prst="rect">
            <a:avLst/>
          </a:prstGeom>
        </p:spPr>
        <p:txBody>
          <a:bodyPr wrap="square" lIns="0" tIns="0" rIns="0" bIns="0" rtlCol="0" anchor="t">
            <a:spAutoFit/>
          </a:bodyPr>
          <a:lstStyle/>
          <a:p>
            <a:pPr algn="ctr">
              <a:lnSpc>
                <a:spcPts val="2800"/>
              </a:lnSpc>
            </a:pPr>
            <a:r>
              <a:rPr lang="en-US" sz="2000" dirty="0">
                <a:solidFill>
                  <a:schemeClr val="bg1"/>
                </a:solidFill>
                <a:latin typeface="Segoe UI Semibold" panose="020B0702040204020203" pitchFamily="34" charset="0"/>
                <a:cs typeface="Segoe UI Semibold" panose="020B0702040204020203" pitchFamily="34" charset="0"/>
              </a:rPr>
              <a:t>Section 2(2), Article IX-D of  the 1987 Philippine Constitution</a:t>
            </a:r>
          </a:p>
        </p:txBody>
      </p:sp>
      <p:grpSp>
        <p:nvGrpSpPr>
          <p:cNvPr id="23" name="Group 22">
            <a:extLst>
              <a:ext uri="{FF2B5EF4-FFF2-40B4-BE49-F238E27FC236}">
                <a16:creationId xmlns:a16="http://schemas.microsoft.com/office/drawing/2014/main" id="{60DBF85B-073B-4204-A705-FF19F5AF2136}"/>
              </a:ext>
            </a:extLst>
          </p:cNvPr>
          <p:cNvGrpSpPr/>
          <p:nvPr/>
        </p:nvGrpSpPr>
        <p:grpSpPr>
          <a:xfrm>
            <a:off x="7874000" y="3733800"/>
            <a:ext cx="4320209" cy="3124200"/>
            <a:chOff x="11811000" y="5600700"/>
            <a:chExt cx="6480313" cy="4686300"/>
          </a:xfrm>
        </p:grpSpPr>
        <p:pic>
          <p:nvPicPr>
            <p:cNvPr id="20" name="Google Shape;24;p11">
              <a:extLst>
                <a:ext uri="{FF2B5EF4-FFF2-40B4-BE49-F238E27FC236}">
                  <a16:creationId xmlns:a16="http://schemas.microsoft.com/office/drawing/2014/main" id="{E1940B03-A290-469D-8E11-C06969C5536C}"/>
                </a:ext>
              </a:extLst>
            </p:cNvPr>
            <p:cNvPicPr preferRelativeResize="0"/>
            <p:nvPr/>
          </p:nvPicPr>
          <p:blipFill rotWithShape="1">
            <a:blip r:embed="rId7">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21" name="Google Shape;22;p10" descr="C:\Users\abby\Desktop\COA Style Guide\Assets\COA Logo.png">
              <a:extLst>
                <a:ext uri="{FF2B5EF4-FFF2-40B4-BE49-F238E27FC236}">
                  <a16:creationId xmlns:a16="http://schemas.microsoft.com/office/drawing/2014/main" id="{41C43F1D-135C-48D7-B008-E126EB804529}"/>
                </a:ext>
              </a:extLst>
            </p:cNvPr>
            <p:cNvPicPr preferRelativeResize="0"/>
            <p:nvPr/>
          </p:nvPicPr>
          <p:blipFill rotWithShape="1">
            <a:blip r:embed="rId8">
              <a:alphaModFix/>
            </a:blip>
            <a:srcRect/>
            <a:stretch/>
          </p:blipFill>
          <p:spPr>
            <a:xfrm>
              <a:off x="16306800" y="8343900"/>
              <a:ext cx="1676400" cy="1628775"/>
            </a:xfrm>
            <a:prstGeom prst="rect">
              <a:avLst/>
            </a:prstGeom>
            <a:noFill/>
            <a:ln>
              <a:noFill/>
            </a:ln>
          </p:spPr>
        </p:pic>
      </p:grpSp>
    </p:spTree>
    <p:extLst>
      <p:ext uri="{BB962C8B-B14F-4D97-AF65-F5344CB8AC3E}">
        <p14:creationId xmlns:p14="http://schemas.microsoft.com/office/powerpoint/2010/main" val="860893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ppt_w</p:attrName>
                                        </p:attrNameLst>
                                      </p:cBhvr>
                                      <p:tavLst>
                                        <p:tav tm="0" fmla="#ppt_w*sin(2.5*pi*$)">
                                          <p:val>
                                            <p:fltVal val="0"/>
                                          </p:val>
                                        </p:tav>
                                        <p:tav tm="100000">
                                          <p:val>
                                            <p:fltVal val="1"/>
                                          </p:val>
                                        </p:tav>
                                      </p:tavLst>
                                    </p:anim>
                                    <p:anim calcmode="lin" valueType="num">
                                      <p:cBhvr>
                                        <p:cTn id="9" dur="75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ppt_w</p:attrName>
                                        </p:attrNameLst>
                                      </p:cBhvr>
                                      <p:tavLst>
                                        <p:tav tm="0" fmla="#ppt_w*sin(2.5*pi*$)">
                                          <p:val>
                                            <p:fltVal val="0"/>
                                          </p:val>
                                        </p:tav>
                                        <p:tav tm="100000">
                                          <p:val>
                                            <p:fltVal val="1"/>
                                          </p:val>
                                        </p:tav>
                                      </p:tavLst>
                                    </p:anim>
                                    <p:anim calcmode="lin" valueType="num">
                                      <p:cBhvr>
                                        <p:cTn id="14" dur="750" fill="hold"/>
                                        <p:tgtEl>
                                          <p:spTgt spid="9"/>
                                        </p:tgtEl>
                                        <p:attrNameLst>
                                          <p:attrName>ppt_h</p:attrName>
                                        </p:attrNameLst>
                                      </p:cBhvr>
                                      <p:tavLst>
                                        <p:tav tm="0">
                                          <p:val>
                                            <p:strVal val="#ppt_h"/>
                                          </p:val>
                                        </p:tav>
                                        <p:tav tm="100000">
                                          <p:val>
                                            <p:strVal val="#ppt_h"/>
                                          </p:val>
                                        </p:tav>
                                      </p:tavLst>
                                    </p:anim>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750" fill="hold"/>
                                        <p:tgtEl>
                                          <p:spTgt spid="10"/>
                                        </p:tgtEl>
                                        <p:attrNameLst>
                                          <p:attrName>ppt_w</p:attrName>
                                        </p:attrNameLst>
                                      </p:cBhvr>
                                      <p:tavLst>
                                        <p:tav tm="0">
                                          <p:val>
                                            <p:fltVal val="0"/>
                                          </p:val>
                                        </p:tav>
                                        <p:tav tm="100000">
                                          <p:val>
                                            <p:strVal val="#ppt_w"/>
                                          </p:val>
                                        </p:tav>
                                      </p:tavLst>
                                    </p:anim>
                                    <p:anim calcmode="lin" valueType="num">
                                      <p:cBhvr>
                                        <p:cTn id="18" dur="750" fill="hold"/>
                                        <p:tgtEl>
                                          <p:spTgt spid="10"/>
                                        </p:tgtEl>
                                        <p:attrNameLst>
                                          <p:attrName>ppt_h</p:attrName>
                                        </p:attrNameLst>
                                      </p:cBhvr>
                                      <p:tavLst>
                                        <p:tav tm="0">
                                          <p:val>
                                            <p:fltVal val="0"/>
                                          </p:val>
                                        </p:tav>
                                        <p:tav tm="100000">
                                          <p:val>
                                            <p:strVal val="#ppt_h"/>
                                          </p:val>
                                        </p:tav>
                                      </p:tavLst>
                                    </p:anim>
                                    <p:animEffect transition="in" filter="fade">
                                      <p:cBhvr>
                                        <p:cTn id="19" dur="750"/>
                                        <p:tgtEl>
                                          <p:spTgt spid="10"/>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42"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9C1A5E17-AA58-4469-9F9F-10ABB78A2DF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 b="-41"/>
            </a:stretch>
          </a:blipFill>
        </p:spPr>
        <p:txBody>
          <a:bodyPr/>
          <a:lstStyle/>
          <a:p>
            <a:endParaRPr lang="en-PH"/>
          </a:p>
        </p:txBody>
      </p:sp>
      <p:sp>
        <p:nvSpPr>
          <p:cNvPr id="45" name="Freeform 3">
            <a:extLst>
              <a:ext uri="{FF2B5EF4-FFF2-40B4-BE49-F238E27FC236}">
                <a16:creationId xmlns:a16="http://schemas.microsoft.com/office/drawing/2014/main" id="{326FD458-C55A-477E-8C67-674F1EFE9407}"/>
              </a:ext>
            </a:extLst>
          </p:cNvPr>
          <p:cNvSpPr/>
          <p:nvPr/>
        </p:nvSpPr>
        <p:spPr>
          <a:xfrm>
            <a:off x="-1" y="0"/>
            <a:ext cx="12192000" cy="6858000"/>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4"/>
            <a:stretch>
              <a:fillRect l="-36873" r="-36873"/>
            </a:stretch>
          </a:blipFill>
        </p:spPr>
        <p:txBody>
          <a:bodyPr/>
          <a:lstStyle/>
          <a:p>
            <a:endParaRPr lang="en-PH"/>
          </a:p>
        </p:txBody>
      </p:sp>
      <p:sp>
        <p:nvSpPr>
          <p:cNvPr id="5" name="TextBox 4">
            <a:extLst>
              <a:ext uri="{FF2B5EF4-FFF2-40B4-BE49-F238E27FC236}">
                <a16:creationId xmlns:a16="http://schemas.microsoft.com/office/drawing/2014/main" id="{992AACC2-4FAB-450E-AC95-F14B62AA9035}"/>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sp>
        <p:nvSpPr>
          <p:cNvPr id="6" name="Partial Circle 5">
            <a:extLst>
              <a:ext uri="{FF2B5EF4-FFF2-40B4-BE49-F238E27FC236}">
                <a16:creationId xmlns:a16="http://schemas.microsoft.com/office/drawing/2014/main" id="{0BAB09B1-ED3C-4ABB-BD8E-FEEC2B910612}"/>
              </a:ext>
            </a:extLst>
          </p:cNvPr>
          <p:cNvSpPr/>
          <p:nvPr/>
        </p:nvSpPr>
        <p:spPr>
          <a:xfrm rot="1192494">
            <a:off x="72294" y="2108154"/>
            <a:ext cx="4295695" cy="4360133"/>
          </a:xfrm>
          <a:prstGeom prst="pie">
            <a:avLst>
              <a:gd name="adj1" fmla="val 18681174"/>
              <a:gd name="adj2" fmla="val 1620000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tx1"/>
              </a:solidFill>
            </a:endParaRPr>
          </a:p>
        </p:txBody>
      </p:sp>
      <p:sp>
        <p:nvSpPr>
          <p:cNvPr id="18" name="Partial Circle 17">
            <a:extLst>
              <a:ext uri="{FF2B5EF4-FFF2-40B4-BE49-F238E27FC236}">
                <a16:creationId xmlns:a16="http://schemas.microsoft.com/office/drawing/2014/main" id="{166E1194-F096-4F5D-B7B4-23DB6BF7DA95}"/>
              </a:ext>
            </a:extLst>
          </p:cNvPr>
          <p:cNvSpPr/>
          <p:nvPr/>
        </p:nvSpPr>
        <p:spPr>
          <a:xfrm rot="19469802">
            <a:off x="320791" y="2077748"/>
            <a:ext cx="4235219" cy="3860154"/>
          </a:xfrm>
          <a:prstGeom prst="pie">
            <a:avLst>
              <a:gd name="adj1" fmla="val 19532125"/>
              <a:gd name="adj2" fmla="val 47093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tx1"/>
              </a:solidFill>
            </a:endParaRPr>
          </a:p>
        </p:txBody>
      </p:sp>
      <p:sp>
        <p:nvSpPr>
          <p:cNvPr id="8" name="TextBox 7">
            <a:extLst>
              <a:ext uri="{FF2B5EF4-FFF2-40B4-BE49-F238E27FC236}">
                <a16:creationId xmlns:a16="http://schemas.microsoft.com/office/drawing/2014/main" id="{67C082F9-9547-4A3D-84F6-B7052CE0D27D}"/>
              </a:ext>
            </a:extLst>
          </p:cNvPr>
          <p:cNvSpPr txBox="1"/>
          <p:nvPr/>
        </p:nvSpPr>
        <p:spPr>
          <a:xfrm>
            <a:off x="2902930" y="2653637"/>
            <a:ext cx="1096722" cy="553998"/>
          </a:xfrm>
          <a:prstGeom prst="rect">
            <a:avLst/>
          </a:prstGeom>
          <a:noFill/>
        </p:spPr>
        <p:txBody>
          <a:bodyPr wrap="square" rtlCol="0">
            <a:spAutoFit/>
          </a:bodyPr>
          <a:lstStyle/>
          <a:p>
            <a:pPr algn="ctr"/>
            <a:r>
              <a:rPr lang="en-US" sz="3000" dirty="0">
                <a:solidFill>
                  <a:srgbClr val="002060"/>
                </a:solidFill>
                <a:latin typeface="Segoe UI Semibold" panose="020B0702040204020203" pitchFamily="34" charset="0"/>
                <a:cs typeface="Segoe UI Semibold" panose="020B0702040204020203" pitchFamily="34" charset="0"/>
              </a:rPr>
              <a:t>10%</a:t>
            </a:r>
            <a:endParaRPr lang="en-PH" sz="3000" dirty="0">
              <a:solidFill>
                <a:srgbClr val="002060"/>
              </a:solidFill>
              <a:latin typeface="Segoe UI Semibold" panose="020B0702040204020203" pitchFamily="34" charset="0"/>
              <a:cs typeface="Segoe UI Semibold" panose="020B0702040204020203" pitchFamily="34" charset="0"/>
            </a:endParaRPr>
          </a:p>
        </p:txBody>
      </p:sp>
      <p:grpSp>
        <p:nvGrpSpPr>
          <p:cNvPr id="47" name="Group 4">
            <a:extLst>
              <a:ext uri="{FF2B5EF4-FFF2-40B4-BE49-F238E27FC236}">
                <a16:creationId xmlns:a16="http://schemas.microsoft.com/office/drawing/2014/main" id="{3E7B11B6-18CF-4780-B871-08FFAA2458EA}"/>
              </a:ext>
            </a:extLst>
          </p:cNvPr>
          <p:cNvGrpSpPr/>
          <p:nvPr/>
        </p:nvGrpSpPr>
        <p:grpSpPr>
          <a:xfrm>
            <a:off x="4499871" y="1870267"/>
            <a:ext cx="7692129" cy="1391042"/>
            <a:chOff x="0" y="-96441"/>
            <a:chExt cx="17826306" cy="2782083"/>
          </a:xfrm>
        </p:grpSpPr>
        <p:grpSp>
          <p:nvGrpSpPr>
            <p:cNvPr id="48" name="Group 5">
              <a:extLst>
                <a:ext uri="{FF2B5EF4-FFF2-40B4-BE49-F238E27FC236}">
                  <a16:creationId xmlns:a16="http://schemas.microsoft.com/office/drawing/2014/main" id="{20DE6EB3-B590-44CA-A18A-D97B09361478}"/>
                </a:ext>
              </a:extLst>
            </p:cNvPr>
            <p:cNvGrpSpPr/>
            <p:nvPr/>
          </p:nvGrpSpPr>
          <p:grpSpPr>
            <a:xfrm>
              <a:off x="0" y="-96441"/>
              <a:ext cx="17826306" cy="2782083"/>
              <a:chOff x="0" y="-19050"/>
              <a:chExt cx="3521246" cy="549547"/>
            </a:xfrm>
          </p:grpSpPr>
          <p:sp>
            <p:nvSpPr>
              <p:cNvPr id="53" name="Freeform 6">
                <a:extLst>
                  <a:ext uri="{FF2B5EF4-FFF2-40B4-BE49-F238E27FC236}">
                    <a16:creationId xmlns:a16="http://schemas.microsoft.com/office/drawing/2014/main" id="{513E1E7A-D0D4-4BD6-B60B-177F166DD349}"/>
                  </a:ext>
                </a:extLst>
              </p:cNvPr>
              <p:cNvSpPr/>
              <p:nvPr/>
            </p:nvSpPr>
            <p:spPr>
              <a:xfrm>
                <a:off x="0" y="0"/>
                <a:ext cx="3521246" cy="530497"/>
              </a:xfrm>
              <a:custGeom>
                <a:avLst/>
                <a:gdLst/>
                <a:ahLst/>
                <a:cxnLst/>
                <a:rect l="l" t="t" r="r" b="b"/>
                <a:pathLst>
                  <a:path w="3521246" h="530497">
                    <a:moveTo>
                      <a:pt x="0" y="0"/>
                    </a:moveTo>
                    <a:lnTo>
                      <a:pt x="3521246" y="0"/>
                    </a:lnTo>
                    <a:lnTo>
                      <a:pt x="3521246" y="530497"/>
                    </a:lnTo>
                    <a:lnTo>
                      <a:pt x="0" y="530497"/>
                    </a:lnTo>
                    <a:close/>
                  </a:path>
                </a:pathLst>
              </a:custGeom>
              <a:solidFill>
                <a:srgbClr val="FBB901"/>
              </a:solidFill>
            </p:spPr>
            <p:txBody>
              <a:bodyPr/>
              <a:lstStyle/>
              <a:p>
                <a:endParaRPr lang="en-PH"/>
              </a:p>
            </p:txBody>
          </p:sp>
          <p:sp>
            <p:nvSpPr>
              <p:cNvPr id="54" name="TextBox 7">
                <a:extLst>
                  <a:ext uri="{FF2B5EF4-FFF2-40B4-BE49-F238E27FC236}">
                    <a16:creationId xmlns:a16="http://schemas.microsoft.com/office/drawing/2014/main" id="{8037173C-C64A-4A5A-8D6D-AECA2BD7BD75}"/>
                  </a:ext>
                </a:extLst>
              </p:cNvPr>
              <p:cNvSpPr txBox="1"/>
              <p:nvPr/>
            </p:nvSpPr>
            <p:spPr>
              <a:xfrm>
                <a:off x="0" y="-19050"/>
                <a:ext cx="3521246" cy="549547"/>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grpSp>
          <p:nvGrpSpPr>
            <p:cNvPr id="49" name="Group 8">
              <a:extLst>
                <a:ext uri="{FF2B5EF4-FFF2-40B4-BE49-F238E27FC236}">
                  <a16:creationId xmlns:a16="http://schemas.microsoft.com/office/drawing/2014/main" id="{A875F734-F343-418E-9992-AB1F78FE46F7}"/>
                </a:ext>
              </a:extLst>
            </p:cNvPr>
            <p:cNvGrpSpPr/>
            <p:nvPr/>
          </p:nvGrpSpPr>
          <p:grpSpPr>
            <a:xfrm>
              <a:off x="0" y="299750"/>
              <a:ext cx="17826306" cy="2086143"/>
              <a:chOff x="0" y="0"/>
              <a:chExt cx="3521246" cy="412078"/>
            </a:xfrm>
          </p:grpSpPr>
          <p:sp>
            <p:nvSpPr>
              <p:cNvPr id="51" name="Freeform 9">
                <a:extLst>
                  <a:ext uri="{FF2B5EF4-FFF2-40B4-BE49-F238E27FC236}">
                    <a16:creationId xmlns:a16="http://schemas.microsoft.com/office/drawing/2014/main" id="{49D79AE5-1272-46C9-91EF-B4B76F329DBC}"/>
                  </a:ext>
                </a:extLst>
              </p:cNvPr>
              <p:cNvSpPr/>
              <p:nvPr/>
            </p:nvSpPr>
            <p:spPr>
              <a:xfrm>
                <a:off x="0" y="0"/>
                <a:ext cx="3521246" cy="412078"/>
              </a:xfrm>
              <a:custGeom>
                <a:avLst/>
                <a:gdLst/>
                <a:ahLst/>
                <a:cxnLst/>
                <a:rect l="l" t="t" r="r" b="b"/>
                <a:pathLst>
                  <a:path w="3521246" h="412078">
                    <a:moveTo>
                      <a:pt x="0" y="0"/>
                    </a:moveTo>
                    <a:lnTo>
                      <a:pt x="3521246" y="0"/>
                    </a:lnTo>
                    <a:lnTo>
                      <a:pt x="3521246" y="412078"/>
                    </a:lnTo>
                    <a:lnTo>
                      <a:pt x="0" y="412078"/>
                    </a:lnTo>
                    <a:close/>
                  </a:path>
                </a:pathLst>
              </a:custGeom>
              <a:solidFill>
                <a:srgbClr val="012162"/>
              </a:solidFill>
            </p:spPr>
            <p:txBody>
              <a:bodyPr/>
              <a:lstStyle/>
              <a:p>
                <a:endParaRPr lang="en-PH"/>
              </a:p>
            </p:txBody>
          </p:sp>
          <p:sp>
            <p:nvSpPr>
              <p:cNvPr id="52" name="TextBox 10">
                <a:extLst>
                  <a:ext uri="{FF2B5EF4-FFF2-40B4-BE49-F238E27FC236}">
                    <a16:creationId xmlns:a16="http://schemas.microsoft.com/office/drawing/2014/main" id="{FEF9E363-E61F-4CD2-915D-B1935854CD89}"/>
                  </a:ext>
                </a:extLst>
              </p:cNvPr>
              <p:cNvSpPr txBox="1"/>
              <p:nvPr/>
            </p:nvSpPr>
            <p:spPr>
              <a:xfrm>
                <a:off x="0" y="-19050"/>
                <a:ext cx="3521246" cy="431128"/>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sp>
          <p:nvSpPr>
            <p:cNvPr id="50" name="TextBox 11">
              <a:extLst>
                <a:ext uri="{FF2B5EF4-FFF2-40B4-BE49-F238E27FC236}">
                  <a16:creationId xmlns:a16="http://schemas.microsoft.com/office/drawing/2014/main" id="{EDDBD737-0877-43DE-B062-A148E9289BD9}"/>
                </a:ext>
              </a:extLst>
            </p:cNvPr>
            <p:cNvSpPr txBox="1"/>
            <p:nvPr/>
          </p:nvSpPr>
          <p:spPr>
            <a:xfrm>
              <a:off x="1621087" y="564311"/>
              <a:ext cx="15498853" cy="1538881"/>
            </a:xfrm>
            <a:prstGeom prst="rect">
              <a:avLst/>
            </a:prstGeom>
          </p:spPr>
          <p:txBody>
            <a:bodyPr wrap="square" lIns="0" tIns="0" rIns="0" bIns="0" rtlCol="0" anchor="t">
              <a:spAutoFit/>
            </a:bodyPr>
            <a:lstStyle/>
            <a:p>
              <a:r>
                <a:rPr lang="en-US" sz="2500" dirty="0">
                  <a:solidFill>
                    <a:schemeClr val="bg1"/>
                  </a:solidFill>
                  <a:latin typeface="Segoe UI Semibold" panose="020B0702040204020203" pitchFamily="34" charset="0"/>
                  <a:cs typeface="Segoe UI Semibold" panose="020B0702040204020203" pitchFamily="34" charset="0"/>
                </a:rPr>
                <a:t>10% of barangay fund shall be set aside for the SK</a:t>
              </a:r>
            </a:p>
          </p:txBody>
        </p:sp>
      </p:grpSp>
      <p:grpSp>
        <p:nvGrpSpPr>
          <p:cNvPr id="55" name="Group 4">
            <a:extLst>
              <a:ext uri="{FF2B5EF4-FFF2-40B4-BE49-F238E27FC236}">
                <a16:creationId xmlns:a16="http://schemas.microsoft.com/office/drawing/2014/main" id="{603E5D94-C710-4911-94C1-3072412E232D}"/>
              </a:ext>
            </a:extLst>
          </p:cNvPr>
          <p:cNvGrpSpPr/>
          <p:nvPr/>
        </p:nvGrpSpPr>
        <p:grpSpPr>
          <a:xfrm>
            <a:off x="4499871" y="3549192"/>
            <a:ext cx="7692129" cy="1391042"/>
            <a:chOff x="0" y="-96441"/>
            <a:chExt cx="17826306" cy="2782083"/>
          </a:xfrm>
        </p:grpSpPr>
        <p:grpSp>
          <p:nvGrpSpPr>
            <p:cNvPr id="56" name="Group 5">
              <a:extLst>
                <a:ext uri="{FF2B5EF4-FFF2-40B4-BE49-F238E27FC236}">
                  <a16:creationId xmlns:a16="http://schemas.microsoft.com/office/drawing/2014/main" id="{D8C5F83B-9506-45A1-9266-2E8A965B06EC}"/>
                </a:ext>
              </a:extLst>
            </p:cNvPr>
            <p:cNvGrpSpPr/>
            <p:nvPr/>
          </p:nvGrpSpPr>
          <p:grpSpPr>
            <a:xfrm>
              <a:off x="0" y="-96441"/>
              <a:ext cx="17826306" cy="2782083"/>
              <a:chOff x="0" y="-19050"/>
              <a:chExt cx="3521246" cy="549547"/>
            </a:xfrm>
          </p:grpSpPr>
          <p:sp>
            <p:nvSpPr>
              <p:cNvPr id="61" name="Freeform 6">
                <a:extLst>
                  <a:ext uri="{FF2B5EF4-FFF2-40B4-BE49-F238E27FC236}">
                    <a16:creationId xmlns:a16="http://schemas.microsoft.com/office/drawing/2014/main" id="{1074AFF4-D11D-43BE-92D2-AB7749F3FDFD}"/>
                  </a:ext>
                </a:extLst>
              </p:cNvPr>
              <p:cNvSpPr/>
              <p:nvPr/>
            </p:nvSpPr>
            <p:spPr>
              <a:xfrm>
                <a:off x="0" y="0"/>
                <a:ext cx="3521246" cy="530497"/>
              </a:xfrm>
              <a:custGeom>
                <a:avLst/>
                <a:gdLst/>
                <a:ahLst/>
                <a:cxnLst/>
                <a:rect l="l" t="t" r="r" b="b"/>
                <a:pathLst>
                  <a:path w="3521246" h="530497">
                    <a:moveTo>
                      <a:pt x="0" y="0"/>
                    </a:moveTo>
                    <a:lnTo>
                      <a:pt x="3521246" y="0"/>
                    </a:lnTo>
                    <a:lnTo>
                      <a:pt x="3521246" y="530497"/>
                    </a:lnTo>
                    <a:lnTo>
                      <a:pt x="0" y="530497"/>
                    </a:lnTo>
                    <a:close/>
                  </a:path>
                </a:pathLst>
              </a:custGeom>
              <a:solidFill>
                <a:srgbClr val="FBB901"/>
              </a:solidFill>
            </p:spPr>
            <p:txBody>
              <a:bodyPr/>
              <a:lstStyle/>
              <a:p>
                <a:endParaRPr lang="en-PH"/>
              </a:p>
            </p:txBody>
          </p:sp>
          <p:sp>
            <p:nvSpPr>
              <p:cNvPr id="62" name="TextBox 7">
                <a:extLst>
                  <a:ext uri="{FF2B5EF4-FFF2-40B4-BE49-F238E27FC236}">
                    <a16:creationId xmlns:a16="http://schemas.microsoft.com/office/drawing/2014/main" id="{5831B712-DF0F-4CCD-A7AD-63A826E34E1D}"/>
                  </a:ext>
                </a:extLst>
              </p:cNvPr>
              <p:cNvSpPr txBox="1"/>
              <p:nvPr/>
            </p:nvSpPr>
            <p:spPr>
              <a:xfrm>
                <a:off x="0" y="-19050"/>
                <a:ext cx="3521246" cy="549547"/>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grpSp>
          <p:nvGrpSpPr>
            <p:cNvPr id="57" name="Group 8">
              <a:extLst>
                <a:ext uri="{FF2B5EF4-FFF2-40B4-BE49-F238E27FC236}">
                  <a16:creationId xmlns:a16="http://schemas.microsoft.com/office/drawing/2014/main" id="{4FEDFFF7-140B-4AA4-B4C8-634FFB9C9CE8}"/>
                </a:ext>
              </a:extLst>
            </p:cNvPr>
            <p:cNvGrpSpPr/>
            <p:nvPr/>
          </p:nvGrpSpPr>
          <p:grpSpPr>
            <a:xfrm>
              <a:off x="0" y="299750"/>
              <a:ext cx="17826306" cy="2086143"/>
              <a:chOff x="0" y="0"/>
              <a:chExt cx="3521246" cy="412078"/>
            </a:xfrm>
          </p:grpSpPr>
          <p:sp>
            <p:nvSpPr>
              <p:cNvPr id="59" name="Freeform 9">
                <a:extLst>
                  <a:ext uri="{FF2B5EF4-FFF2-40B4-BE49-F238E27FC236}">
                    <a16:creationId xmlns:a16="http://schemas.microsoft.com/office/drawing/2014/main" id="{16CAFBF9-1687-44BC-9267-A17160AC44C8}"/>
                  </a:ext>
                </a:extLst>
              </p:cNvPr>
              <p:cNvSpPr/>
              <p:nvPr/>
            </p:nvSpPr>
            <p:spPr>
              <a:xfrm>
                <a:off x="0" y="0"/>
                <a:ext cx="3521246" cy="412078"/>
              </a:xfrm>
              <a:custGeom>
                <a:avLst/>
                <a:gdLst/>
                <a:ahLst/>
                <a:cxnLst/>
                <a:rect l="l" t="t" r="r" b="b"/>
                <a:pathLst>
                  <a:path w="3521246" h="412078">
                    <a:moveTo>
                      <a:pt x="0" y="0"/>
                    </a:moveTo>
                    <a:lnTo>
                      <a:pt x="3521246" y="0"/>
                    </a:lnTo>
                    <a:lnTo>
                      <a:pt x="3521246" y="412078"/>
                    </a:lnTo>
                    <a:lnTo>
                      <a:pt x="0" y="412078"/>
                    </a:lnTo>
                    <a:close/>
                  </a:path>
                </a:pathLst>
              </a:custGeom>
              <a:solidFill>
                <a:srgbClr val="012162"/>
              </a:solidFill>
            </p:spPr>
            <p:txBody>
              <a:bodyPr/>
              <a:lstStyle/>
              <a:p>
                <a:endParaRPr lang="en-PH"/>
              </a:p>
            </p:txBody>
          </p:sp>
          <p:sp>
            <p:nvSpPr>
              <p:cNvPr id="60" name="TextBox 10">
                <a:extLst>
                  <a:ext uri="{FF2B5EF4-FFF2-40B4-BE49-F238E27FC236}">
                    <a16:creationId xmlns:a16="http://schemas.microsoft.com/office/drawing/2014/main" id="{4627B646-0D1C-407F-AA4B-47B44EAA08AD}"/>
                  </a:ext>
                </a:extLst>
              </p:cNvPr>
              <p:cNvSpPr txBox="1"/>
              <p:nvPr/>
            </p:nvSpPr>
            <p:spPr>
              <a:xfrm>
                <a:off x="0" y="-19050"/>
                <a:ext cx="3521246" cy="431128"/>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sp>
          <p:nvSpPr>
            <p:cNvPr id="58" name="TextBox 11">
              <a:extLst>
                <a:ext uri="{FF2B5EF4-FFF2-40B4-BE49-F238E27FC236}">
                  <a16:creationId xmlns:a16="http://schemas.microsoft.com/office/drawing/2014/main" id="{AEE21B8C-B32E-4FD9-8583-DF33DABE185D}"/>
                </a:ext>
              </a:extLst>
            </p:cNvPr>
            <p:cNvSpPr txBox="1"/>
            <p:nvPr/>
          </p:nvSpPr>
          <p:spPr>
            <a:xfrm>
              <a:off x="1621087" y="625271"/>
              <a:ext cx="15498853" cy="1538881"/>
            </a:xfrm>
            <a:prstGeom prst="rect">
              <a:avLst/>
            </a:prstGeom>
          </p:spPr>
          <p:txBody>
            <a:bodyPr wrap="square" lIns="0" tIns="0" rIns="0" bIns="0" rtlCol="0" anchor="t">
              <a:spAutoFit/>
            </a:bodyPr>
            <a:lstStyle/>
            <a:p>
              <a:r>
                <a:rPr lang="en-US" sz="2500" dirty="0">
                  <a:solidFill>
                    <a:schemeClr val="bg1"/>
                  </a:solidFill>
                  <a:latin typeface="Segoe UI Semibold" panose="020B0702040204020203" pitchFamily="34" charset="0"/>
                  <a:cs typeface="Segoe UI Semibold" panose="020B0702040204020203" pitchFamily="34" charset="0"/>
                </a:rPr>
                <a:t>The </a:t>
              </a:r>
              <a:r>
                <a:rPr lang="en-US" sz="2500" dirty="0" err="1">
                  <a:solidFill>
                    <a:schemeClr val="bg1"/>
                  </a:solidFill>
                  <a:latin typeface="Segoe UI Semibold" panose="020B0702040204020203" pitchFamily="34" charset="0"/>
                  <a:cs typeface="Segoe UI Semibold" panose="020B0702040204020203" pitchFamily="34" charset="0"/>
                </a:rPr>
                <a:t>sangguniang</a:t>
              </a:r>
              <a:r>
                <a:rPr lang="en-US" sz="2500" dirty="0">
                  <a:solidFill>
                    <a:schemeClr val="bg1"/>
                  </a:solidFill>
                  <a:latin typeface="Segoe UI Semibold" panose="020B0702040204020203" pitchFamily="34" charset="0"/>
                  <a:cs typeface="Segoe UI Semibold" panose="020B0702040204020203" pitchFamily="34" charset="0"/>
                </a:rPr>
                <a:t> barangay shall appropriate the SK fund in lump sum </a:t>
              </a:r>
            </a:p>
          </p:txBody>
        </p:sp>
      </p:grpSp>
      <p:grpSp>
        <p:nvGrpSpPr>
          <p:cNvPr id="2" name="Group 1">
            <a:extLst>
              <a:ext uri="{FF2B5EF4-FFF2-40B4-BE49-F238E27FC236}">
                <a16:creationId xmlns:a16="http://schemas.microsoft.com/office/drawing/2014/main" id="{931A3BD4-F6EB-4E3C-A0BF-4BCBD60D8434}"/>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61E513CB-3CD9-41FB-ADA3-758F5245967E}"/>
                </a:ext>
              </a:extLst>
            </p:cNvPr>
            <p:cNvPicPr preferRelativeResize="0"/>
            <p:nvPr/>
          </p:nvPicPr>
          <p:blipFill rotWithShape="1">
            <a:blip r:embed="rId5">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E320F452-05FE-415D-AA09-7354C77C86F9}"/>
                </a:ext>
              </a:extLst>
            </p:cNvPr>
            <p:cNvPicPr preferRelativeResize="0"/>
            <p:nvPr/>
          </p:nvPicPr>
          <p:blipFill rotWithShape="1">
            <a:blip r:embed="rId6">
              <a:alphaModFix/>
            </a:blip>
            <a:srcRect/>
            <a:stretch/>
          </p:blipFill>
          <p:spPr>
            <a:xfrm>
              <a:off x="16306800" y="8343900"/>
              <a:ext cx="1676400" cy="1628775"/>
            </a:xfrm>
            <a:prstGeom prst="rect">
              <a:avLst/>
            </a:prstGeom>
            <a:noFill/>
            <a:ln>
              <a:noFill/>
            </a:ln>
          </p:spPr>
        </p:pic>
      </p:grpSp>
    </p:spTree>
    <p:extLst>
      <p:ext uri="{BB962C8B-B14F-4D97-AF65-F5344CB8AC3E}">
        <p14:creationId xmlns:p14="http://schemas.microsoft.com/office/powerpoint/2010/main" val="30187716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1000" tmFilter="0, 0; .2, .5; .8, .5; 1, 0"/>
                                        <p:tgtEl>
                                          <p:spTgt spid="18"/>
                                        </p:tgtEl>
                                      </p:cBhvr>
                                    </p:animEffect>
                                    <p:animScale>
                                      <p:cBhvr>
                                        <p:cTn id="10"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9C1A5E17-AA58-4469-9F9F-10ABB78A2DF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 b="-41"/>
            </a:stretch>
          </a:blipFill>
        </p:spPr>
        <p:txBody>
          <a:bodyPr/>
          <a:lstStyle/>
          <a:p>
            <a:endParaRPr lang="en-PH"/>
          </a:p>
        </p:txBody>
      </p:sp>
      <p:sp>
        <p:nvSpPr>
          <p:cNvPr id="45" name="Freeform 3">
            <a:extLst>
              <a:ext uri="{FF2B5EF4-FFF2-40B4-BE49-F238E27FC236}">
                <a16:creationId xmlns:a16="http://schemas.microsoft.com/office/drawing/2014/main" id="{326FD458-C55A-477E-8C67-674F1EFE9407}"/>
              </a:ext>
            </a:extLst>
          </p:cNvPr>
          <p:cNvSpPr/>
          <p:nvPr/>
        </p:nvSpPr>
        <p:spPr>
          <a:xfrm>
            <a:off x="-1" y="0"/>
            <a:ext cx="12192000" cy="6858000"/>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4"/>
            <a:stretch>
              <a:fillRect l="-36873" r="-36873"/>
            </a:stretch>
          </a:blipFill>
        </p:spPr>
        <p:txBody>
          <a:bodyPr/>
          <a:lstStyle/>
          <a:p>
            <a:endParaRPr lang="en-PH"/>
          </a:p>
        </p:txBody>
      </p:sp>
      <p:sp>
        <p:nvSpPr>
          <p:cNvPr id="5" name="TextBox 4">
            <a:extLst>
              <a:ext uri="{FF2B5EF4-FFF2-40B4-BE49-F238E27FC236}">
                <a16:creationId xmlns:a16="http://schemas.microsoft.com/office/drawing/2014/main" id="{992AACC2-4FAB-450E-AC95-F14B62AA9035}"/>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sp>
        <p:nvSpPr>
          <p:cNvPr id="6" name="Partial Circle 5">
            <a:extLst>
              <a:ext uri="{FF2B5EF4-FFF2-40B4-BE49-F238E27FC236}">
                <a16:creationId xmlns:a16="http://schemas.microsoft.com/office/drawing/2014/main" id="{0BAB09B1-ED3C-4ABB-BD8E-FEEC2B910612}"/>
              </a:ext>
            </a:extLst>
          </p:cNvPr>
          <p:cNvSpPr/>
          <p:nvPr/>
        </p:nvSpPr>
        <p:spPr>
          <a:xfrm rot="1192494">
            <a:off x="72294" y="2108154"/>
            <a:ext cx="4295695" cy="4360133"/>
          </a:xfrm>
          <a:prstGeom prst="pie">
            <a:avLst>
              <a:gd name="adj1" fmla="val 18681174"/>
              <a:gd name="adj2" fmla="val 1620000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tx1"/>
              </a:solidFill>
            </a:endParaRPr>
          </a:p>
        </p:txBody>
      </p:sp>
      <p:sp>
        <p:nvSpPr>
          <p:cNvPr id="18" name="Partial Circle 17">
            <a:extLst>
              <a:ext uri="{FF2B5EF4-FFF2-40B4-BE49-F238E27FC236}">
                <a16:creationId xmlns:a16="http://schemas.microsoft.com/office/drawing/2014/main" id="{166E1194-F096-4F5D-B7B4-23DB6BF7DA95}"/>
              </a:ext>
            </a:extLst>
          </p:cNvPr>
          <p:cNvSpPr/>
          <p:nvPr/>
        </p:nvSpPr>
        <p:spPr>
          <a:xfrm rot="19469802">
            <a:off x="320791" y="2077748"/>
            <a:ext cx="4235219" cy="3860154"/>
          </a:xfrm>
          <a:prstGeom prst="pie">
            <a:avLst>
              <a:gd name="adj1" fmla="val 19532125"/>
              <a:gd name="adj2" fmla="val 47093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tx1"/>
              </a:solidFill>
            </a:endParaRPr>
          </a:p>
        </p:txBody>
      </p:sp>
      <p:grpSp>
        <p:nvGrpSpPr>
          <p:cNvPr id="47" name="Group 4">
            <a:extLst>
              <a:ext uri="{FF2B5EF4-FFF2-40B4-BE49-F238E27FC236}">
                <a16:creationId xmlns:a16="http://schemas.microsoft.com/office/drawing/2014/main" id="{3E7B11B6-18CF-4780-B871-08FFAA2458EA}"/>
              </a:ext>
            </a:extLst>
          </p:cNvPr>
          <p:cNvGrpSpPr/>
          <p:nvPr/>
        </p:nvGrpSpPr>
        <p:grpSpPr>
          <a:xfrm>
            <a:off x="4499871" y="1870267"/>
            <a:ext cx="7692129" cy="1391042"/>
            <a:chOff x="0" y="-96441"/>
            <a:chExt cx="17826306" cy="2782083"/>
          </a:xfrm>
        </p:grpSpPr>
        <p:grpSp>
          <p:nvGrpSpPr>
            <p:cNvPr id="48" name="Group 5">
              <a:extLst>
                <a:ext uri="{FF2B5EF4-FFF2-40B4-BE49-F238E27FC236}">
                  <a16:creationId xmlns:a16="http://schemas.microsoft.com/office/drawing/2014/main" id="{20DE6EB3-B590-44CA-A18A-D97B09361478}"/>
                </a:ext>
              </a:extLst>
            </p:cNvPr>
            <p:cNvGrpSpPr/>
            <p:nvPr/>
          </p:nvGrpSpPr>
          <p:grpSpPr>
            <a:xfrm>
              <a:off x="0" y="-96441"/>
              <a:ext cx="17826306" cy="2782083"/>
              <a:chOff x="0" y="-19050"/>
              <a:chExt cx="3521246" cy="549547"/>
            </a:xfrm>
          </p:grpSpPr>
          <p:sp>
            <p:nvSpPr>
              <p:cNvPr id="53" name="Freeform 6">
                <a:extLst>
                  <a:ext uri="{FF2B5EF4-FFF2-40B4-BE49-F238E27FC236}">
                    <a16:creationId xmlns:a16="http://schemas.microsoft.com/office/drawing/2014/main" id="{513E1E7A-D0D4-4BD6-B60B-177F166DD349}"/>
                  </a:ext>
                </a:extLst>
              </p:cNvPr>
              <p:cNvSpPr/>
              <p:nvPr/>
            </p:nvSpPr>
            <p:spPr>
              <a:xfrm>
                <a:off x="0" y="0"/>
                <a:ext cx="3521246" cy="530497"/>
              </a:xfrm>
              <a:custGeom>
                <a:avLst/>
                <a:gdLst/>
                <a:ahLst/>
                <a:cxnLst/>
                <a:rect l="l" t="t" r="r" b="b"/>
                <a:pathLst>
                  <a:path w="3521246" h="530497">
                    <a:moveTo>
                      <a:pt x="0" y="0"/>
                    </a:moveTo>
                    <a:lnTo>
                      <a:pt x="3521246" y="0"/>
                    </a:lnTo>
                    <a:lnTo>
                      <a:pt x="3521246" y="530497"/>
                    </a:lnTo>
                    <a:lnTo>
                      <a:pt x="0" y="530497"/>
                    </a:lnTo>
                    <a:close/>
                  </a:path>
                </a:pathLst>
              </a:custGeom>
              <a:solidFill>
                <a:srgbClr val="FBB901"/>
              </a:solidFill>
            </p:spPr>
            <p:txBody>
              <a:bodyPr/>
              <a:lstStyle/>
              <a:p>
                <a:endParaRPr lang="en-PH"/>
              </a:p>
            </p:txBody>
          </p:sp>
          <p:sp>
            <p:nvSpPr>
              <p:cNvPr id="54" name="TextBox 7">
                <a:extLst>
                  <a:ext uri="{FF2B5EF4-FFF2-40B4-BE49-F238E27FC236}">
                    <a16:creationId xmlns:a16="http://schemas.microsoft.com/office/drawing/2014/main" id="{8037173C-C64A-4A5A-8D6D-AECA2BD7BD75}"/>
                  </a:ext>
                </a:extLst>
              </p:cNvPr>
              <p:cNvSpPr txBox="1"/>
              <p:nvPr/>
            </p:nvSpPr>
            <p:spPr>
              <a:xfrm>
                <a:off x="0" y="-19050"/>
                <a:ext cx="3521246" cy="549547"/>
              </a:xfrm>
              <a:prstGeom prst="rect">
                <a:avLst/>
              </a:prstGeom>
            </p:spPr>
            <p:txBody>
              <a:bodyPr lIns="33867" tIns="33867" rIns="33867" bIns="33867" rtlCol="0" anchor="ctr"/>
              <a:lstStyle/>
              <a:p>
                <a:pPr algn="ctr"/>
                <a:endParaRPr sz="1200">
                  <a:latin typeface="Segoe UI Semibold" panose="020B0702040204020203" pitchFamily="34" charset="0"/>
                  <a:cs typeface="Segoe UI Semibold" panose="020B0702040204020203" pitchFamily="34" charset="0"/>
                </a:endParaRPr>
              </a:p>
            </p:txBody>
          </p:sp>
        </p:grpSp>
        <p:grpSp>
          <p:nvGrpSpPr>
            <p:cNvPr id="49" name="Group 8">
              <a:extLst>
                <a:ext uri="{FF2B5EF4-FFF2-40B4-BE49-F238E27FC236}">
                  <a16:creationId xmlns:a16="http://schemas.microsoft.com/office/drawing/2014/main" id="{A875F734-F343-418E-9992-AB1F78FE46F7}"/>
                </a:ext>
              </a:extLst>
            </p:cNvPr>
            <p:cNvGrpSpPr/>
            <p:nvPr/>
          </p:nvGrpSpPr>
          <p:grpSpPr>
            <a:xfrm>
              <a:off x="0" y="299750"/>
              <a:ext cx="17826306" cy="2086143"/>
              <a:chOff x="0" y="0"/>
              <a:chExt cx="3521246" cy="412078"/>
            </a:xfrm>
          </p:grpSpPr>
          <p:sp>
            <p:nvSpPr>
              <p:cNvPr id="51" name="Freeform 9">
                <a:extLst>
                  <a:ext uri="{FF2B5EF4-FFF2-40B4-BE49-F238E27FC236}">
                    <a16:creationId xmlns:a16="http://schemas.microsoft.com/office/drawing/2014/main" id="{49D79AE5-1272-46C9-91EF-B4B76F329DBC}"/>
                  </a:ext>
                </a:extLst>
              </p:cNvPr>
              <p:cNvSpPr/>
              <p:nvPr/>
            </p:nvSpPr>
            <p:spPr>
              <a:xfrm>
                <a:off x="0" y="0"/>
                <a:ext cx="3521246" cy="412078"/>
              </a:xfrm>
              <a:custGeom>
                <a:avLst/>
                <a:gdLst/>
                <a:ahLst/>
                <a:cxnLst/>
                <a:rect l="l" t="t" r="r" b="b"/>
                <a:pathLst>
                  <a:path w="3521246" h="412078">
                    <a:moveTo>
                      <a:pt x="0" y="0"/>
                    </a:moveTo>
                    <a:lnTo>
                      <a:pt x="3521246" y="0"/>
                    </a:lnTo>
                    <a:lnTo>
                      <a:pt x="3521246" y="412078"/>
                    </a:lnTo>
                    <a:lnTo>
                      <a:pt x="0" y="412078"/>
                    </a:lnTo>
                    <a:close/>
                  </a:path>
                </a:pathLst>
              </a:custGeom>
              <a:solidFill>
                <a:srgbClr val="012162"/>
              </a:solidFill>
            </p:spPr>
            <p:txBody>
              <a:bodyPr/>
              <a:lstStyle/>
              <a:p>
                <a:endParaRPr lang="en-PH"/>
              </a:p>
            </p:txBody>
          </p:sp>
          <p:sp>
            <p:nvSpPr>
              <p:cNvPr id="52" name="TextBox 10">
                <a:extLst>
                  <a:ext uri="{FF2B5EF4-FFF2-40B4-BE49-F238E27FC236}">
                    <a16:creationId xmlns:a16="http://schemas.microsoft.com/office/drawing/2014/main" id="{FEF9E363-E61F-4CD2-915D-B1935854CD89}"/>
                  </a:ext>
                </a:extLst>
              </p:cNvPr>
              <p:cNvSpPr txBox="1"/>
              <p:nvPr/>
            </p:nvSpPr>
            <p:spPr>
              <a:xfrm>
                <a:off x="0" y="-19050"/>
                <a:ext cx="3521246" cy="431128"/>
              </a:xfrm>
              <a:prstGeom prst="rect">
                <a:avLst/>
              </a:prstGeom>
            </p:spPr>
            <p:txBody>
              <a:bodyPr lIns="33867" tIns="33867" rIns="33867" bIns="33867" rtlCol="0" anchor="ctr"/>
              <a:lstStyle/>
              <a:p>
                <a:pPr algn="ctr"/>
                <a:endParaRPr sz="1200">
                  <a:latin typeface="Segoe UI Semibold" panose="020B0702040204020203" pitchFamily="34" charset="0"/>
                  <a:cs typeface="Segoe UI Semibold" panose="020B0702040204020203" pitchFamily="34" charset="0"/>
                </a:endParaRPr>
              </a:p>
            </p:txBody>
          </p:sp>
        </p:grpSp>
        <p:sp>
          <p:nvSpPr>
            <p:cNvPr id="50" name="TextBox 11">
              <a:extLst>
                <a:ext uri="{FF2B5EF4-FFF2-40B4-BE49-F238E27FC236}">
                  <a16:creationId xmlns:a16="http://schemas.microsoft.com/office/drawing/2014/main" id="{EDDBD737-0877-43DE-B062-A148E9289BD9}"/>
                </a:ext>
              </a:extLst>
            </p:cNvPr>
            <p:cNvSpPr txBox="1"/>
            <p:nvPr/>
          </p:nvSpPr>
          <p:spPr>
            <a:xfrm>
              <a:off x="1621087" y="523671"/>
              <a:ext cx="15498853" cy="1538881"/>
            </a:xfrm>
            <a:prstGeom prst="rect">
              <a:avLst/>
            </a:prstGeom>
          </p:spPr>
          <p:txBody>
            <a:bodyPr wrap="square" lIns="0" tIns="0" rIns="0" bIns="0" rtlCol="0" anchor="t">
              <a:spAutoFit/>
            </a:bodyPr>
            <a:lstStyle/>
            <a:p>
              <a:r>
                <a:rPr lang="en-US" sz="2500" dirty="0">
                  <a:solidFill>
                    <a:schemeClr val="bg1"/>
                  </a:solidFill>
                  <a:latin typeface="Segoe UI Semibold" panose="020B0702040204020203" pitchFamily="34" charset="0"/>
                  <a:cs typeface="Segoe UI Semibold" panose="020B0702040204020203" pitchFamily="34" charset="0"/>
                </a:rPr>
                <a:t>SK fund automatically released, not subject to any lien or holdback</a:t>
              </a:r>
            </a:p>
          </p:txBody>
        </p:sp>
      </p:grpSp>
      <p:grpSp>
        <p:nvGrpSpPr>
          <p:cNvPr id="55" name="Group 4">
            <a:extLst>
              <a:ext uri="{FF2B5EF4-FFF2-40B4-BE49-F238E27FC236}">
                <a16:creationId xmlns:a16="http://schemas.microsoft.com/office/drawing/2014/main" id="{603E5D94-C710-4911-94C1-3072412E232D}"/>
              </a:ext>
            </a:extLst>
          </p:cNvPr>
          <p:cNvGrpSpPr/>
          <p:nvPr/>
        </p:nvGrpSpPr>
        <p:grpSpPr>
          <a:xfrm>
            <a:off x="4499871" y="3549192"/>
            <a:ext cx="7692129" cy="1391042"/>
            <a:chOff x="0" y="-96441"/>
            <a:chExt cx="17826306" cy="2782083"/>
          </a:xfrm>
        </p:grpSpPr>
        <p:grpSp>
          <p:nvGrpSpPr>
            <p:cNvPr id="56" name="Group 5">
              <a:extLst>
                <a:ext uri="{FF2B5EF4-FFF2-40B4-BE49-F238E27FC236}">
                  <a16:creationId xmlns:a16="http://schemas.microsoft.com/office/drawing/2014/main" id="{D8C5F83B-9506-45A1-9266-2E8A965B06EC}"/>
                </a:ext>
              </a:extLst>
            </p:cNvPr>
            <p:cNvGrpSpPr/>
            <p:nvPr/>
          </p:nvGrpSpPr>
          <p:grpSpPr>
            <a:xfrm>
              <a:off x="0" y="-96441"/>
              <a:ext cx="17826306" cy="2782083"/>
              <a:chOff x="0" y="-19050"/>
              <a:chExt cx="3521246" cy="549547"/>
            </a:xfrm>
          </p:grpSpPr>
          <p:sp>
            <p:nvSpPr>
              <p:cNvPr id="61" name="Freeform 6">
                <a:extLst>
                  <a:ext uri="{FF2B5EF4-FFF2-40B4-BE49-F238E27FC236}">
                    <a16:creationId xmlns:a16="http://schemas.microsoft.com/office/drawing/2014/main" id="{1074AFF4-D11D-43BE-92D2-AB7749F3FDFD}"/>
                  </a:ext>
                </a:extLst>
              </p:cNvPr>
              <p:cNvSpPr/>
              <p:nvPr/>
            </p:nvSpPr>
            <p:spPr>
              <a:xfrm>
                <a:off x="0" y="0"/>
                <a:ext cx="3521246" cy="530497"/>
              </a:xfrm>
              <a:custGeom>
                <a:avLst/>
                <a:gdLst/>
                <a:ahLst/>
                <a:cxnLst/>
                <a:rect l="l" t="t" r="r" b="b"/>
                <a:pathLst>
                  <a:path w="3521246" h="530497">
                    <a:moveTo>
                      <a:pt x="0" y="0"/>
                    </a:moveTo>
                    <a:lnTo>
                      <a:pt x="3521246" y="0"/>
                    </a:lnTo>
                    <a:lnTo>
                      <a:pt x="3521246" y="530497"/>
                    </a:lnTo>
                    <a:lnTo>
                      <a:pt x="0" y="530497"/>
                    </a:lnTo>
                    <a:close/>
                  </a:path>
                </a:pathLst>
              </a:custGeom>
              <a:solidFill>
                <a:srgbClr val="FBB901"/>
              </a:solidFill>
            </p:spPr>
            <p:txBody>
              <a:bodyPr/>
              <a:lstStyle/>
              <a:p>
                <a:endParaRPr lang="en-PH"/>
              </a:p>
            </p:txBody>
          </p:sp>
          <p:sp>
            <p:nvSpPr>
              <p:cNvPr id="62" name="TextBox 7">
                <a:extLst>
                  <a:ext uri="{FF2B5EF4-FFF2-40B4-BE49-F238E27FC236}">
                    <a16:creationId xmlns:a16="http://schemas.microsoft.com/office/drawing/2014/main" id="{5831B712-DF0F-4CCD-A7AD-63A826E34E1D}"/>
                  </a:ext>
                </a:extLst>
              </p:cNvPr>
              <p:cNvSpPr txBox="1"/>
              <p:nvPr/>
            </p:nvSpPr>
            <p:spPr>
              <a:xfrm>
                <a:off x="0" y="-19050"/>
                <a:ext cx="3521246" cy="549547"/>
              </a:xfrm>
              <a:prstGeom prst="rect">
                <a:avLst/>
              </a:prstGeom>
            </p:spPr>
            <p:txBody>
              <a:bodyPr lIns="33867" tIns="33867" rIns="33867" bIns="33867" rtlCol="0" anchor="ctr"/>
              <a:lstStyle/>
              <a:p>
                <a:pPr algn="ctr"/>
                <a:endParaRPr sz="1200">
                  <a:latin typeface="Segoe UI Semibold" panose="020B0702040204020203" pitchFamily="34" charset="0"/>
                  <a:cs typeface="Segoe UI Semibold" panose="020B0702040204020203" pitchFamily="34" charset="0"/>
                </a:endParaRPr>
              </a:p>
            </p:txBody>
          </p:sp>
        </p:grpSp>
        <p:grpSp>
          <p:nvGrpSpPr>
            <p:cNvPr id="57" name="Group 8">
              <a:extLst>
                <a:ext uri="{FF2B5EF4-FFF2-40B4-BE49-F238E27FC236}">
                  <a16:creationId xmlns:a16="http://schemas.microsoft.com/office/drawing/2014/main" id="{4FEDFFF7-140B-4AA4-B4C8-634FFB9C9CE8}"/>
                </a:ext>
              </a:extLst>
            </p:cNvPr>
            <p:cNvGrpSpPr/>
            <p:nvPr/>
          </p:nvGrpSpPr>
          <p:grpSpPr>
            <a:xfrm>
              <a:off x="0" y="299750"/>
              <a:ext cx="17826306" cy="2086143"/>
              <a:chOff x="0" y="0"/>
              <a:chExt cx="3521246" cy="412078"/>
            </a:xfrm>
          </p:grpSpPr>
          <p:sp>
            <p:nvSpPr>
              <p:cNvPr id="59" name="Freeform 9">
                <a:extLst>
                  <a:ext uri="{FF2B5EF4-FFF2-40B4-BE49-F238E27FC236}">
                    <a16:creationId xmlns:a16="http://schemas.microsoft.com/office/drawing/2014/main" id="{16CAFBF9-1687-44BC-9267-A17160AC44C8}"/>
                  </a:ext>
                </a:extLst>
              </p:cNvPr>
              <p:cNvSpPr/>
              <p:nvPr/>
            </p:nvSpPr>
            <p:spPr>
              <a:xfrm>
                <a:off x="0" y="0"/>
                <a:ext cx="3521246" cy="412078"/>
              </a:xfrm>
              <a:custGeom>
                <a:avLst/>
                <a:gdLst/>
                <a:ahLst/>
                <a:cxnLst/>
                <a:rect l="l" t="t" r="r" b="b"/>
                <a:pathLst>
                  <a:path w="3521246" h="412078">
                    <a:moveTo>
                      <a:pt x="0" y="0"/>
                    </a:moveTo>
                    <a:lnTo>
                      <a:pt x="3521246" y="0"/>
                    </a:lnTo>
                    <a:lnTo>
                      <a:pt x="3521246" y="412078"/>
                    </a:lnTo>
                    <a:lnTo>
                      <a:pt x="0" y="412078"/>
                    </a:lnTo>
                    <a:close/>
                  </a:path>
                </a:pathLst>
              </a:custGeom>
              <a:solidFill>
                <a:srgbClr val="012162"/>
              </a:solidFill>
            </p:spPr>
            <p:txBody>
              <a:bodyPr/>
              <a:lstStyle/>
              <a:p>
                <a:endParaRPr lang="en-PH"/>
              </a:p>
            </p:txBody>
          </p:sp>
          <p:sp>
            <p:nvSpPr>
              <p:cNvPr id="60" name="TextBox 10">
                <a:extLst>
                  <a:ext uri="{FF2B5EF4-FFF2-40B4-BE49-F238E27FC236}">
                    <a16:creationId xmlns:a16="http://schemas.microsoft.com/office/drawing/2014/main" id="{4627B646-0D1C-407F-AA4B-47B44EAA08AD}"/>
                  </a:ext>
                </a:extLst>
              </p:cNvPr>
              <p:cNvSpPr txBox="1"/>
              <p:nvPr/>
            </p:nvSpPr>
            <p:spPr>
              <a:xfrm>
                <a:off x="0" y="-19050"/>
                <a:ext cx="3521246" cy="431128"/>
              </a:xfrm>
              <a:prstGeom prst="rect">
                <a:avLst/>
              </a:prstGeom>
            </p:spPr>
            <p:txBody>
              <a:bodyPr lIns="33867" tIns="33867" rIns="33867" bIns="33867" rtlCol="0" anchor="ctr"/>
              <a:lstStyle/>
              <a:p>
                <a:pPr algn="ctr"/>
                <a:endParaRPr sz="1200">
                  <a:latin typeface="Segoe UI Semibold" panose="020B0702040204020203" pitchFamily="34" charset="0"/>
                  <a:cs typeface="Segoe UI Semibold" panose="020B0702040204020203" pitchFamily="34" charset="0"/>
                </a:endParaRPr>
              </a:p>
            </p:txBody>
          </p:sp>
        </p:grpSp>
        <p:sp>
          <p:nvSpPr>
            <p:cNvPr id="58" name="TextBox 11">
              <a:extLst>
                <a:ext uri="{FF2B5EF4-FFF2-40B4-BE49-F238E27FC236}">
                  <a16:creationId xmlns:a16="http://schemas.microsoft.com/office/drawing/2014/main" id="{AEE21B8C-B32E-4FD9-8583-DF33DABE185D}"/>
                </a:ext>
              </a:extLst>
            </p:cNvPr>
            <p:cNvSpPr txBox="1"/>
            <p:nvPr/>
          </p:nvSpPr>
          <p:spPr>
            <a:xfrm>
              <a:off x="1621087" y="403407"/>
              <a:ext cx="15498853" cy="1846659"/>
            </a:xfrm>
            <a:prstGeom prst="rect">
              <a:avLst/>
            </a:prstGeom>
          </p:spPr>
          <p:txBody>
            <a:bodyPr wrap="square" lIns="0" tIns="0" rIns="0" bIns="0" rtlCol="0" anchor="t">
              <a:spAutoFit/>
            </a:bodyPr>
            <a:lstStyle/>
            <a:p>
              <a:r>
                <a:rPr lang="en-US" sz="2000" dirty="0">
                  <a:solidFill>
                    <a:schemeClr val="bg1"/>
                  </a:solidFill>
                  <a:latin typeface="Segoe UI Semibold" panose="020B0702040204020203" pitchFamily="34" charset="0"/>
                  <a:cs typeface="Segoe UI Semibold" panose="020B0702040204020203" pitchFamily="34" charset="0"/>
                </a:rPr>
                <a:t>10% SK share from the barangay released to SK not later than 5 working days from receipt of the IRA by the barangay</a:t>
              </a:r>
            </a:p>
          </p:txBody>
        </p:sp>
      </p:grpSp>
      <p:grpSp>
        <p:nvGrpSpPr>
          <p:cNvPr id="2" name="Group 1">
            <a:extLst>
              <a:ext uri="{FF2B5EF4-FFF2-40B4-BE49-F238E27FC236}">
                <a16:creationId xmlns:a16="http://schemas.microsoft.com/office/drawing/2014/main" id="{931A3BD4-F6EB-4E3C-A0BF-4BCBD60D8434}"/>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61E513CB-3CD9-41FB-ADA3-758F5245967E}"/>
                </a:ext>
              </a:extLst>
            </p:cNvPr>
            <p:cNvPicPr preferRelativeResize="0"/>
            <p:nvPr/>
          </p:nvPicPr>
          <p:blipFill rotWithShape="1">
            <a:blip r:embed="rId5">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E320F452-05FE-415D-AA09-7354C77C86F9}"/>
                </a:ext>
              </a:extLst>
            </p:cNvPr>
            <p:cNvPicPr preferRelativeResize="0"/>
            <p:nvPr/>
          </p:nvPicPr>
          <p:blipFill rotWithShape="1">
            <a:blip r:embed="rId6">
              <a:alphaModFix/>
            </a:blip>
            <a:srcRect/>
            <a:stretch/>
          </p:blipFill>
          <p:spPr>
            <a:xfrm>
              <a:off x="16306800" y="8343900"/>
              <a:ext cx="1676400" cy="1628775"/>
            </a:xfrm>
            <a:prstGeom prst="rect">
              <a:avLst/>
            </a:prstGeom>
            <a:noFill/>
            <a:ln>
              <a:noFill/>
            </a:ln>
          </p:spPr>
        </p:pic>
      </p:grpSp>
      <p:sp>
        <p:nvSpPr>
          <p:cNvPr id="27" name="TextBox 26">
            <a:extLst>
              <a:ext uri="{FF2B5EF4-FFF2-40B4-BE49-F238E27FC236}">
                <a16:creationId xmlns:a16="http://schemas.microsoft.com/office/drawing/2014/main" id="{8435A2EF-7908-4920-9D3A-D4E8CB40F4C9}"/>
              </a:ext>
            </a:extLst>
          </p:cNvPr>
          <p:cNvSpPr txBox="1"/>
          <p:nvPr/>
        </p:nvSpPr>
        <p:spPr>
          <a:xfrm>
            <a:off x="2902930" y="2653637"/>
            <a:ext cx="1096722" cy="553998"/>
          </a:xfrm>
          <a:prstGeom prst="rect">
            <a:avLst/>
          </a:prstGeom>
          <a:noFill/>
        </p:spPr>
        <p:txBody>
          <a:bodyPr wrap="square" rtlCol="0">
            <a:spAutoFit/>
          </a:bodyPr>
          <a:lstStyle/>
          <a:p>
            <a:pPr algn="ctr"/>
            <a:r>
              <a:rPr lang="en-US" sz="3000" dirty="0">
                <a:solidFill>
                  <a:srgbClr val="002060"/>
                </a:solidFill>
                <a:latin typeface="Segoe UI Semibold" panose="020B0702040204020203" pitchFamily="34" charset="0"/>
                <a:cs typeface="Segoe UI Semibold" panose="020B0702040204020203" pitchFamily="34" charset="0"/>
              </a:rPr>
              <a:t>10%</a:t>
            </a:r>
            <a:endParaRPr lang="en-PH" sz="3000" dirty="0">
              <a:solidFill>
                <a:srgbClr val="00206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7577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9C1A5E17-AA58-4469-9F9F-10ABB78A2DF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 b="-41"/>
            </a:stretch>
          </a:blipFill>
        </p:spPr>
        <p:txBody>
          <a:bodyPr/>
          <a:lstStyle/>
          <a:p>
            <a:endParaRPr lang="en-PH"/>
          </a:p>
        </p:txBody>
      </p:sp>
      <p:sp>
        <p:nvSpPr>
          <p:cNvPr id="45" name="Freeform 3">
            <a:extLst>
              <a:ext uri="{FF2B5EF4-FFF2-40B4-BE49-F238E27FC236}">
                <a16:creationId xmlns:a16="http://schemas.microsoft.com/office/drawing/2014/main" id="{326FD458-C55A-477E-8C67-674F1EFE9407}"/>
              </a:ext>
            </a:extLst>
          </p:cNvPr>
          <p:cNvSpPr/>
          <p:nvPr/>
        </p:nvSpPr>
        <p:spPr>
          <a:xfrm>
            <a:off x="-1" y="0"/>
            <a:ext cx="12192000" cy="6858000"/>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4"/>
            <a:stretch>
              <a:fillRect l="-36873" r="-36873"/>
            </a:stretch>
          </a:blipFill>
        </p:spPr>
        <p:txBody>
          <a:bodyPr/>
          <a:lstStyle/>
          <a:p>
            <a:endParaRPr lang="en-PH"/>
          </a:p>
        </p:txBody>
      </p:sp>
      <p:sp>
        <p:nvSpPr>
          <p:cNvPr id="5" name="TextBox 4">
            <a:extLst>
              <a:ext uri="{FF2B5EF4-FFF2-40B4-BE49-F238E27FC236}">
                <a16:creationId xmlns:a16="http://schemas.microsoft.com/office/drawing/2014/main" id="{992AACC2-4FAB-450E-AC95-F14B62AA9035}"/>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sp>
        <p:nvSpPr>
          <p:cNvPr id="6" name="Partial Circle 5">
            <a:extLst>
              <a:ext uri="{FF2B5EF4-FFF2-40B4-BE49-F238E27FC236}">
                <a16:creationId xmlns:a16="http://schemas.microsoft.com/office/drawing/2014/main" id="{0BAB09B1-ED3C-4ABB-BD8E-FEEC2B910612}"/>
              </a:ext>
            </a:extLst>
          </p:cNvPr>
          <p:cNvSpPr/>
          <p:nvPr/>
        </p:nvSpPr>
        <p:spPr>
          <a:xfrm rot="1192494">
            <a:off x="72294" y="2108154"/>
            <a:ext cx="4295695" cy="4360133"/>
          </a:xfrm>
          <a:prstGeom prst="pie">
            <a:avLst>
              <a:gd name="adj1" fmla="val 18681174"/>
              <a:gd name="adj2" fmla="val 1620000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tx1"/>
              </a:solidFill>
            </a:endParaRPr>
          </a:p>
        </p:txBody>
      </p:sp>
      <p:sp>
        <p:nvSpPr>
          <p:cNvPr id="18" name="Partial Circle 17">
            <a:extLst>
              <a:ext uri="{FF2B5EF4-FFF2-40B4-BE49-F238E27FC236}">
                <a16:creationId xmlns:a16="http://schemas.microsoft.com/office/drawing/2014/main" id="{166E1194-F096-4F5D-B7B4-23DB6BF7DA95}"/>
              </a:ext>
            </a:extLst>
          </p:cNvPr>
          <p:cNvSpPr/>
          <p:nvPr/>
        </p:nvSpPr>
        <p:spPr>
          <a:xfrm rot="19469802">
            <a:off x="320791" y="2077748"/>
            <a:ext cx="4235219" cy="3860154"/>
          </a:xfrm>
          <a:prstGeom prst="pie">
            <a:avLst>
              <a:gd name="adj1" fmla="val 19532125"/>
              <a:gd name="adj2" fmla="val 47093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tx1"/>
              </a:solidFill>
            </a:endParaRPr>
          </a:p>
        </p:txBody>
      </p:sp>
      <p:grpSp>
        <p:nvGrpSpPr>
          <p:cNvPr id="47" name="Group 4">
            <a:extLst>
              <a:ext uri="{FF2B5EF4-FFF2-40B4-BE49-F238E27FC236}">
                <a16:creationId xmlns:a16="http://schemas.microsoft.com/office/drawing/2014/main" id="{3E7B11B6-18CF-4780-B871-08FFAA2458EA}"/>
              </a:ext>
            </a:extLst>
          </p:cNvPr>
          <p:cNvGrpSpPr/>
          <p:nvPr/>
        </p:nvGrpSpPr>
        <p:grpSpPr>
          <a:xfrm>
            <a:off x="4499871" y="1870267"/>
            <a:ext cx="7692129" cy="1391042"/>
            <a:chOff x="0" y="-96441"/>
            <a:chExt cx="17826306" cy="2782083"/>
          </a:xfrm>
        </p:grpSpPr>
        <p:grpSp>
          <p:nvGrpSpPr>
            <p:cNvPr id="48" name="Group 5">
              <a:extLst>
                <a:ext uri="{FF2B5EF4-FFF2-40B4-BE49-F238E27FC236}">
                  <a16:creationId xmlns:a16="http://schemas.microsoft.com/office/drawing/2014/main" id="{20DE6EB3-B590-44CA-A18A-D97B09361478}"/>
                </a:ext>
              </a:extLst>
            </p:cNvPr>
            <p:cNvGrpSpPr/>
            <p:nvPr/>
          </p:nvGrpSpPr>
          <p:grpSpPr>
            <a:xfrm>
              <a:off x="0" y="-96441"/>
              <a:ext cx="17826306" cy="2782083"/>
              <a:chOff x="0" y="-19050"/>
              <a:chExt cx="3521246" cy="549547"/>
            </a:xfrm>
          </p:grpSpPr>
          <p:sp>
            <p:nvSpPr>
              <p:cNvPr id="53" name="Freeform 6">
                <a:extLst>
                  <a:ext uri="{FF2B5EF4-FFF2-40B4-BE49-F238E27FC236}">
                    <a16:creationId xmlns:a16="http://schemas.microsoft.com/office/drawing/2014/main" id="{513E1E7A-D0D4-4BD6-B60B-177F166DD349}"/>
                  </a:ext>
                </a:extLst>
              </p:cNvPr>
              <p:cNvSpPr/>
              <p:nvPr/>
            </p:nvSpPr>
            <p:spPr>
              <a:xfrm>
                <a:off x="0" y="0"/>
                <a:ext cx="3521246" cy="530497"/>
              </a:xfrm>
              <a:custGeom>
                <a:avLst/>
                <a:gdLst/>
                <a:ahLst/>
                <a:cxnLst/>
                <a:rect l="l" t="t" r="r" b="b"/>
                <a:pathLst>
                  <a:path w="3521246" h="530497">
                    <a:moveTo>
                      <a:pt x="0" y="0"/>
                    </a:moveTo>
                    <a:lnTo>
                      <a:pt x="3521246" y="0"/>
                    </a:lnTo>
                    <a:lnTo>
                      <a:pt x="3521246" y="530497"/>
                    </a:lnTo>
                    <a:lnTo>
                      <a:pt x="0" y="530497"/>
                    </a:lnTo>
                    <a:close/>
                  </a:path>
                </a:pathLst>
              </a:custGeom>
              <a:solidFill>
                <a:srgbClr val="FBB901"/>
              </a:solidFill>
            </p:spPr>
            <p:txBody>
              <a:bodyPr/>
              <a:lstStyle/>
              <a:p>
                <a:endParaRPr lang="en-PH"/>
              </a:p>
            </p:txBody>
          </p:sp>
          <p:sp>
            <p:nvSpPr>
              <p:cNvPr id="54" name="TextBox 7">
                <a:extLst>
                  <a:ext uri="{FF2B5EF4-FFF2-40B4-BE49-F238E27FC236}">
                    <a16:creationId xmlns:a16="http://schemas.microsoft.com/office/drawing/2014/main" id="{8037173C-C64A-4A5A-8D6D-AECA2BD7BD75}"/>
                  </a:ext>
                </a:extLst>
              </p:cNvPr>
              <p:cNvSpPr txBox="1"/>
              <p:nvPr/>
            </p:nvSpPr>
            <p:spPr>
              <a:xfrm>
                <a:off x="0" y="-19050"/>
                <a:ext cx="3521246" cy="549547"/>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grpSp>
          <p:nvGrpSpPr>
            <p:cNvPr id="49" name="Group 8">
              <a:extLst>
                <a:ext uri="{FF2B5EF4-FFF2-40B4-BE49-F238E27FC236}">
                  <a16:creationId xmlns:a16="http://schemas.microsoft.com/office/drawing/2014/main" id="{A875F734-F343-418E-9992-AB1F78FE46F7}"/>
                </a:ext>
              </a:extLst>
            </p:cNvPr>
            <p:cNvGrpSpPr/>
            <p:nvPr/>
          </p:nvGrpSpPr>
          <p:grpSpPr>
            <a:xfrm>
              <a:off x="0" y="299750"/>
              <a:ext cx="17826306" cy="2086143"/>
              <a:chOff x="0" y="0"/>
              <a:chExt cx="3521246" cy="412078"/>
            </a:xfrm>
          </p:grpSpPr>
          <p:sp>
            <p:nvSpPr>
              <p:cNvPr id="51" name="Freeform 9">
                <a:extLst>
                  <a:ext uri="{FF2B5EF4-FFF2-40B4-BE49-F238E27FC236}">
                    <a16:creationId xmlns:a16="http://schemas.microsoft.com/office/drawing/2014/main" id="{49D79AE5-1272-46C9-91EF-B4B76F329DBC}"/>
                  </a:ext>
                </a:extLst>
              </p:cNvPr>
              <p:cNvSpPr/>
              <p:nvPr/>
            </p:nvSpPr>
            <p:spPr>
              <a:xfrm>
                <a:off x="0" y="0"/>
                <a:ext cx="3521246" cy="412078"/>
              </a:xfrm>
              <a:custGeom>
                <a:avLst/>
                <a:gdLst/>
                <a:ahLst/>
                <a:cxnLst/>
                <a:rect l="l" t="t" r="r" b="b"/>
                <a:pathLst>
                  <a:path w="3521246" h="412078">
                    <a:moveTo>
                      <a:pt x="0" y="0"/>
                    </a:moveTo>
                    <a:lnTo>
                      <a:pt x="3521246" y="0"/>
                    </a:lnTo>
                    <a:lnTo>
                      <a:pt x="3521246" y="412078"/>
                    </a:lnTo>
                    <a:lnTo>
                      <a:pt x="0" y="412078"/>
                    </a:lnTo>
                    <a:close/>
                  </a:path>
                </a:pathLst>
              </a:custGeom>
              <a:solidFill>
                <a:srgbClr val="012162"/>
              </a:solidFill>
            </p:spPr>
            <p:txBody>
              <a:bodyPr/>
              <a:lstStyle/>
              <a:p>
                <a:endParaRPr lang="en-PH"/>
              </a:p>
            </p:txBody>
          </p:sp>
          <p:sp>
            <p:nvSpPr>
              <p:cNvPr id="52" name="TextBox 10">
                <a:extLst>
                  <a:ext uri="{FF2B5EF4-FFF2-40B4-BE49-F238E27FC236}">
                    <a16:creationId xmlns:a16="http://schemas.microsoft.com/office/drawing/2014/main" id="{FEF9E363-E61F-4CD2-915D-B1935854CD89}"/>
                  </a:ext>
                </a:extLst>
              </p:cNvPr>
              <p:cNvSpPr txBox="1"/>
              <p:nvPr/>
            </p:nvSpPr>
            <p:spPr>
              <a:xfrm>
                <a:off x="0" y="-19050"/>
                <a:ext cx="3521246" cy="431128"/>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sp>
          <p:nvSpPr>
            <p:cNvPr id="50" name="TextBox 11">
              <a:extLst>
                <a:ext uri="{FF2B5EF4-FFF2-40B4-BE49-F238E27FC236}">
                  <a16:creationId xmlns:a16="http://schemas.microsoft.com/office/drawing/2014/main" id="{EDDBD737-0877-43DE-B062-A148E9289BD9}"/>
                </a:ext>
              </a:extLst>
            </p:cNvPr>
            <p:cNvSpPr txBox="1"/>
            <p:nvPr/>
          </p:nvSpPr>
          <p:spPr>
            <a:xfrm>
              <a:off x="1621087" y="359107"/>
              <a:ext cx="15498853" cy="1846659"/>
            </a:xfrm>
            <a:prstGeom prst="rect">
              <a:avLst/>
            </a:prstGeom>
          </p:spPr>
          <p:txBody>
            <a:bodyPr wrap="square" lIns="0" tIns="0" rIns="0" bIns="0" rtlCol="0" anchor="t">
              <a:spAutoFit/>
            </a:bodyPr>
            <a:lstStyle/>
            <a:p>
              <a:r>
                <a:rPr lang="en-US" sz="2000" dirty="0">
                  <a:solidFill>
                    <a:schemeClr val="bg1"/>
                  </a:solidFill>
                  <a:latin typeface="Segoe UI Semibold" panose="020B0702040204020203" pitchFamily="34" charset="0"/>
                  <a:cs typeface="Segoe UI Semibold" panose="020B0702040204020203" pitchFamily="34" charset="0"/>
                </a:rPr>
                <a:t>SK funds are deposited in the current account of the SK not later than 5 WDs after the crediting of the monthly IRA share of the barangay</a:t>
              </a:r>
            </a:p>
          </p:txBody>
        </p:sp>
      </p:grpSp>
      <p:grpSp>
        <p:nvGrpSpPr>
          <p:cNvPr id="55" name="Group 4">
            <a:extLst>
              <a:ext uri="{FF2B5EF4-FFF2-40B4-BE49-F238E27FC236}">
                <a16:creationId xmlns:a16="http://schemas.microsoft.com/office/drawing/2014/main" id="{603E5D94-C710-4911-94C1-3072412E232D}"/>
              </a:ext>
            </a:extLst>
          </p:cNvPr>
          <p:cNvGrpSpPr/>
          <p:nvPr/>
        </p:nvGrpSpPr>
        <p:grpSpPr>
          <a:xfrm>
            <a:off x="4499871" y="3549192"/>
            <a:ext cx="7692129" cy="1391042"/>
            <a:chOff x="0" y="-96441"/>
            <a:chExt cx="17826306" cy="2782083"/>
          </a:xfrm>
        </p:grpSpPr>
        <p:grpSp>
          <p:nvGrpSpPr>
            <p:cNvPr id="56" name="Group 5">
              <a:extLst>
                <a:ext uri="{FF2B5EF4-FFF2-40B4-BE49-F238E27FC236}">
                  <a16:creationId xmlns:a16="http://schemas.microsoft.com/office/drawing/2014/main" id="{D8C5F83B-9506-45A1-9266-2E8A965B06EC}"/>
                </a:ext>
              </a:extLst>
            </p:cNvPr>
            <p:cNvGrpSpPr/>
            <p:nvPr/>
          </p:nvGrpSpPr>
          <p:grpSpPr>
            <a:xfrm>
              <a:off x="0" y="-96441"/>
              <a:ext cx="17826306" cy="2782083"/>
              <a:chOff x="0" y="-19050"/>
              <a:chExt cx="3521246" cy="549547"/>
            </a:xfrm>
          </p:grpSpPr>
          <p:sp>
            <p:nvSpPr>
              <p:cNvPr id="61" name="Freeform 6">
                <a:extLst>
                  <a:ext uri="{FF2B5EF4-FFF2-40B4-BE49-F238E27FC236}">
                    <a16:creationId xmlns:a16="http://schemas.microsoft.com/office/drawing/2014/main" id="{1074AFF4-D11D-43BE-92D2-AB7749F3FDFD}"/>
                  </a:ext>
                </a:extLst>
              </p:cNvPr>
              <p:cNvSpPr/>
              <p:nvPr/>
            </p:nvSpPr>
            <p:spPr>
              <a:xfrm>
                <a:off x="0" y="0"/>
                <a:ext cx="3521246" cy="530497"/>
              </a:xfrm>
              <a:custGeom>
                <a:avLst/>
                <a:gdLst/>
                <a:ahLst/>
                <a:cxnLst/>
                <a:rect l="l" t="t" r="r" b="b"/>
                <a:pathLst>
                  <a:path w="3521246" h="530497">
                    <a:moveTo>
                      <a:pt x="0" y="0"/>
                    </a:moveTo>
                    <a:lnTo>
                      <a:pt x="3521246" y="0"/>
                    </a:lnTo>
                    <a:lnTo>
                      <a:pt x="3521246" y="530497"/>
                    </a:lnTo>
                    <a:lnTo>
                      <a:pt x="0" y="530497"/>
                    </a:lnTo>
                    <a:close/>
                  </a:path>
                </a:pathLst>
              </a:custGeom>
              <a:solidFill>
                <a:srgbClr val="FBB901"/>
              </a:solidFill>
            </p:spPr>
            <p:txBody>
              <a:bodyPr/>
              <a:lstStyle/>
              <a:p>
                <a:endParaRPr lang="en-PH"/>
              </a:p>
            </p:txBody>
          </p:sp>
          <p:sp>
            <p:nvSpPr>
              <p:cNvPr id="62" name="TextBox 7">
                <a:extLst>
                  <a:ext uri="{FF2B5EF4-FFF2-40B4-BE49-F238E27FC236}">
                    <a16:creationId xmlns:a16="http://schemas.microsoft.com/office/drawing/2014/main" id="{5831B712-DF0F-4CCD-A7AD-63A826E34E1D}"/>
                  </a:ext>
                </a:extLst>
              </p:cNvPr>
              <p:cNvSpPr txBox="1"/>
              <p:nvPr/>
            </p:nvSpPr>
            <p:spPr>
              <a:xfrm>
                <a:off x="0" y="-19050"/>
                <a:ext cx="3521246" cy="549547"/>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grpSp>
          <p:nvGrpSpPr>
            <p:cNvPr id="57" name="Group 8">
              <a:extLst>
                <a:ext uri="{FF2B5EF4-FFF2-40B4-BE49-F238E27FC236}">
                  <a16:creationId xmlns:a16="http://schemas.microsoft.com/office/drawing/2014/main" id="{4FEDFFF7-140B-4AA4-B4C8-634FFB9C9CE8}"/>
                </a:ext>
              </a:extLst>
            </p:cNvPr>
            <p:cNvGrpSpPr/>
            <p:nvPr/>
          </p:nvGrpSpPr>
          <p:grpSpPr>
            <a:xfrm>
              <a:off x="0" y="299750"/>
              <a:ext cx="17826306" cy="2086143"/>
              <a:chOff x="0" y="0"/>
              <a:chExt cx="3521246" cy="412078"/>
            </a:xfrm>
          </p:grpSpPr>
          <p:sp>
            <p:nvSpPr>
              <p:cNvPr id="59" name="Freeform 9">
                <a:extLst>
                  <a:ext uri="{FF2B5EF4-FFF2-40B4-BE49-F238E27FC236}">
                    <a16:creationId xmlns:a16="http://schemas.microsoft.com/office/drawing/2014/main" id="{16CAFBF9-1687-44BC-9267-A17160AC44C8}"/>
                  </a:ext>
                </a:extLst>
              </p:cNvPr>
              <p:cNvSpPr/>
              <p:nvPr/>
            </p:nvSpPr>
            <p:spPr>
              <a:xfrm>
                <a:off x="0" y="0"/>
                <a:ext cx="3521246" cy="412078"/>
              </a:xfrm>
              <a:custGeom>
                <a:avLst/>
                <a:gdLst/>
                <a:ahLst/>
                <a:cxnLst/>
                <a:rect l="l" t="t" r="r" b="b"/>
                <a:pathLst>
                  <a:path w="3521246" h="412078">
                    <a:moveTo>
                      <a:pt x="0" y="0"/>
                    </a:moveTo>
                    <a:lnTo>
                      <a:pt x="3521246" y="0"/>
                    </a:lnTo>
                    <a:lnTo>
                      <a:pt x="3521246" y="412078"/>
                    </a:lnTo>
                    <a:lnTo>
                      <a:pt x="0" y="412078"/>
                    </a:lnTo>
                    <a:close/>
                  </a:path>
                </a:pathLst>
              </a:custGeom>
              <a:solidFill>
                <a:srgbClr val="012162"/>
              </a:solidFill>
            </p:spPr>
            <p:txBody>
              <a:bodyPr/>
              <a:lstStyle/>
              <a:p>
                <a:endParaRPr lang="en-PH"/>
              </a:p>
            </p:txBody>
          </p:sp>
          <p:sp>
            <p:nvSpPr>
              <p:cNvPr id="60" name="TextBox 10">
                <a:extLst>
                  <a:ext uri="{FF2B5EF4-FFF2-40B4-BE49-F238E27FC236}">
                    <a16:creationId xmlns:a16="http://schemas.microsoft.com/office/drawing/2014/main" id="{4627B646-0D1C-407F-AA4B-47B44EAA08AD}"/>
                  </a:ext>
                </a:extLst>
              </p:cNvPr>
              <p:cNvSpPr txBox="1"/>
              <p:nvPr/>
            </p:nvSpPr>
            <p:spPr>
              <a:xfrm>
                <a:off x="0" y="-19050"/>
                <a:ext cx="3521246" cy="431128"/>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sp>
          <p:nvSpPr>
            <p:cNvPr id="58" name="TextBox 11">
              <a:extLst>
                <a:ext uri="{FF2B5EF4-FFF2-40B4-BE49-F238E27FC236}">
                  <a16:creationId xmlns:a16="http://schemas.microsoft.com/office/drawing/2014/main" id="{AEE21B8C-B32E-4FD9-8583-DF33DABE185D}"/>
                </a:ext>
              </a:extLst>
            </p:cNvPr>
            <p:cNvSpPr txBox="1"/>
            <p:nvPr/>
          </p:nvSpPr>
          <p:spPr>
            <a:xfrm>
              <a:off x="1621087" y="374375"/>
              <a:ext cx="15498853" cy="1846659"/>
            </a:xfrm>
            <a:prstGeom prst="rect">
              <a:avLst/>
            </a:prstGeom>
          </p:spPr>
          <p:txBody>
            <a:bodyPr wrap="square" lIns="0" tIns="0" rIns="0" bIns="0" rtlCol="0" anchor="t">
              <a:spAutoFit/>
            </a:bodyPr>
            <a:lstStyle/>
            <a:p>
              <a:r>
                <a:rPr lang="en-US" sz="2000" dirty="0">
                  <a:solidFill>
                    <a:schemeClr val="bg1"/>
                  </a:solidFill>
                  <a:latin typeface="Segoe UI Semibold" panose="020B0702040204020203" pitchFamily="34" charset="0"/>
                  <a:cs typeface="Segoe UI Semibold" panose="020B0702040204020203" pitchFamily="34" charset="0"/>
                </a:rPr>
                <a:t>All monies officially received by the SK officials in any capacity or on any occasion shall be accounted as SK Fund, unless otherwise provided by law</a:t>
              </a:r>
            </a:p>
          </p:txBody>
        </p:sp>
      </p:grpSp>
      <p:grpSp>
        <p:nvGrpSpPr>
          <p:cNvPr id="2" name="Group 1">
            <a:extLst>
              <a:ext uri="{FF2B5EF4-FFF2-40B4-BE49-F238E27FC236}">
                <a16:creationId xmlns:a16="http://schemas.microsoft.com/office/drawing/2014/main" id="{931A3BD4-F6EB-4E3C-A0BF-4BCBD60D8434}"/>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61E513CB-3CD9-41FB-ADA3-758F5245967E}"/>
                </a:ext>
              </a:extLst>
            </p:cNvPr>
            <p:cNvPicPr preferRelativeResize="0"/>
            <p:nvPr/>
          </p:nvPicPr>
          <p:blipFill rotWithShape="1">
            <a:blip r:embed="rId5">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E320F452-05FE-415D-AA09-7354C77C86F9}"/>
                </a:ext>
              </a:extLst>
            </p:cNvPr>
            <p:cNvPicPr preferRelativeResize="0"/>
            <p:nvPr/>
          </p:nvPicPr>
          <p:blipFill rotWithShape="1">
            <a:blip r:embed="rId6">
              <a:alphaModFix/>
            </a:blip>
            <a:srcRect/>
            <a:stretch/>
          </p:blipFill>
          <p:spPr>
            <a:xfrm>
              <a:off x="16306800" y="8343900"/>
              <a:ext cx="1676400" cy="1628775"/>
            </a:xfrm>
            <a:prstGeom prst="rect">
              <a:avLst/>
            </a:prstGeom>
            <a:noFill/>
            <a:ln>
              <a:noFill/>
            </a:ln>
          </p:spPr>
        </p:pic>
      </p:grpSp>
      <p:sp>
        <p:nvSpPr>
          <p:cNvPr id="27" name="TextBox 26">
            <a:extLst>
              <a:ext uri="{FF2B5EF4-FFF2-40B4-BE49-F238E27FC236}">
                <a16:creationId xmlns:a16="http://schemas.microsoft.com/office/drawing/2014/main" id="{B0E49B96-7650-4D5C-9535-2FE59AA6D988}"/>
              </a:ext>
            </a:extLst>
          </p:cNvPr>
          <p:cNvSpPr txBox="1"/>
          <p:nvPr/>
        </p:nvSpPr>
        <p:spPr>
          <a:xfrm>
            <a:off x="2902930" y="2653637"/>
            <a:ext cx="1096722" cy="553998"/>
          </a:xfrm>
          <a:prstGeom prst="rect">
            <a:avLst/>
          </a:prstGeom>
          <a:noFill/>
        </p:spPr>
        <p:txBody>
          <a:bodyPr wrap="square" rtlCol="0">
            <a:spAutoFit/>
          </a:bodyPr>
          <a:lstStyle/>
          <a:p>
            <a:pPr algn="ctr"/>
            <a:r>
              <a:rPr lang="en-US" sz="3000" dirty="0">
                <a:solidFill>
                  <a:srgbClr val="002060"/>
                </a:solidFill>
                <a:latin typeface="Segoe UI Semibold" panose="020B0702040204020203" pitchFamily="34" charset="0"/>
                <a:cs typeface="Segoe UI Semibold" panose="020B0702040204020203" pitchFamily="34" charset="0"/>
              </a:rPr>
              <a:t>10%</a:t>
            </a:r>
            <a:endParaRPr lang="en-PH" sz="3000" dirty="0">
              <a:solidFill>
                <a:srgbClr val="00206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78380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207442" cy="6858000"/>
            <a:chOff x="0" y="0"/>
            <a:chExt cx="4899472" cy="2709333"/>
          </a:xfrm>
        </p:grpSpPr>
        <p:sp>
          <p:nvSpPr>
            <p:cNvPr id="3" name="Freeform 3"/>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87843"/>
              </a:srgbClr>
            </a:solidFill>
          </p:spPr>
          <p:txBody>
            <a:bodyPr/>
            <a:lstStyle/>
            <a:p>
              <a:endParaRPr lang="en-PH"/>
            </a:p>
          </p:txBody>
        </p:sp>
        <p:sp>
          <p:nvSpPr>
            <p:cNvPr id="4" name="TextBox 4"/>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sp>
        <p:nvSpPr>
          <p:cNvPr id="27" name="TextBox 26">
            <a:extLst>
              <a:ext uri="{FF2B5EF4-FFF2-40B4-BE49-F238E27FC236}">
                <a16:creationId xmlns:a16="http://schemas.microsoft.com/office/drawing/2014/main" id="{BF04ABED-C59A-437D-B2A9-F4B40DDE8E66}"/>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28" name="Group 27">
            <a:extLst>
              <a:ext uri="{FF2B5EF4-FFF2-40B4-BE49-F238E27FC236}">
                <a16:creationId xmlns:a16="http://schemas.microsoft.com/office/drawing/2014/main" id="{352F0D70-1965-4E70-9589-3250B1172C6C}"/>
              </a:ext>
            </a:extLst>
          </p:cNvPr>
          <p:cNvGrpSpPr/>
          <p:nvPr/>
        </p:nvGrpSpPr>
        <p:grpSpPr>
          <a:xfrm>
            <a:off x="7874000" y="3733800"/>
            <a:ext cx="4320209" cy="3124200"/>
            <a:chOff x="11811000" y="5600700"/>
            <a:chExt cx="6480313" cy="4686300"/>
          </a:xfrm>
        </p:grpSpPr>
        <p:pic>
          <p:nvPicPr>
            <p:cNvPr id="29" name="Google Shape;24;p11">
              <a:extLst>
                <a:ext uri="{FF2B5EF4-FFF2-40B4-BE49-F238E27FC236}">
                  <a16:creationId xmlns:a16="http://schemas.microsoft.com/office/drawing/2014/main" id="{04AEE07D-3938-4F86-AB93-1A6A621CB2CE}"/>
                </a:ext>
              </a:extLst>
            </p:cNvPr>
            <p:cNvPicPr preferRelativeResize="0"/>
            <p:nvPr/>
          </p:nvPicPr>
          <p:blipFill rotWithShape="1">
            <a:blip r:embed="rId3">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0" name="Google Shape;22;p10" descr="C:\Users\abby\Desktop\COA Style Guide\Assets\COA Logo.png">
              <a:extLst>
                <a:ext uri="{FF2B5EF4-FFF2-40B4-BE49-F238E27FC236}">
                  <a16:creationId xmlns:a16="http://schemas.microsoft.com/office/drawing/2014/main" id="{DF4D4137-0877-4A16-8770-50C7D3A3D3FD}"/>
                </a:ext>
              </a:extLst>
            </p:cNvPr>
            <p:cNvPicPr preferRelativeResize="0"/>
            <p:nvPr/>
          </p:nvPicPr>
          <p:blipFill rotWithShape="1">
            <a:blip r:embed="rId4">
              <a:alphaModFix/>
            </a:blip>
            <a:srcRect/>
            <a:stretch/>
          </p:blipFill>
          <p:spPr>
            <a:xfrm>
              <a:off x="16306800" y="8343900"/>
              <a:ext cx="1676400" cy="1628775"/>
            </a:xfrm>
            <a:prstGeom prst="rect">
              <a:avLst/>
            </a:prstGeom>
            <a:noFill/>
            <a:ln>
              <a:noFill/>
            </a:ln>
          </p:spPr>
        </p:pic>
      </p:grpSp>
      <p:grpSp>
        <p:nvGrpSpPr>
          <p:cNvPr id="13" name="Group 13"/>
          <p:cNvGrpSpPr/>
          <p:nvPr/>
        </p:nvGrpSpPr>
        <p:grpSpPr>
          <a:xfrm>
            <a:off x="5224129" y="1864417"/>
            <a:ext cx="6785936" cy="452390"/>
            <a:chOff x="301745" y="-872670"/>
            <a:chExt cx="13571870" cy="904779"/>
          </a:xfrm>
        </p:grpSpPr>
        <p:sp>
          <p:nvSpPr>
            <p:cNvPr id="14" name="Freeform 14"/>
            <p:cNvSpPr/>
            <p:nvPr/>
          </p:nvSpPr>
          <p:spPr>
            <a:xfrm>
              <a:off x="301745" y="-872670"/>
              <a:ext cx="987853" cy="836981"/>
            </a:xfrm>
            <a:custGeom>
              <a:avLst/>
              <a:gdLst/>
              <a:ahLst/>
              <a:cxnLst/>
              <a:rect l="l" t="t" r="r" b="b"/>
              <a:pathLst>
                <a:path w="987853" h="836981">
                  <a:moveTo>
                    <a:pt x="0" y="0"/>
                  </a:moveTo>
                  <a:lnTo>
                    <a:pt x="987853" y="0"/>
                  </a:lnTo>
                  <a:lnTo>
                    <a:pt x="987853" y="836981"/>
                  </a:lnTo>
                  <a:lnTo>
                    <a:pt x="0" y="8369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5" name="TextBox 15"/>
            <p:cNvSpPr txBox="1"/>
            <p:nvPr/>
          </p:nvSpPr>
          <p:spPr>
            <a:xfrm>
              <a:off x="1684353" y="-737332"/>
              <a:ext cx="12189262" cy="769441"/>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10% of the GF of the barangay</a:t>
              </a:r>
            </a:p>
          </p:txBody>
        </p:sp>
      </p:grpSp>
      <p:grpSp>
        <p:nvGrpSpPr>
          <p:cNvPr id="16" name="Group 16"/>
          <p:cNvGrpSpPr/>
          <p:nvPr/>
        </p:nvGrpSpPr>
        <p:grpSpPr>
          <a:xfrm>
            <a:off x="5226311" y="2660055"/>
            <a:ext cx="6981132" cy="769441"/>
            <a:chOff x="-505103" y="-1121677"/>
            <a:chExt cx="13962262" cy="1538882"/>
          </a:xfrm>
        </p:grpSpPr>
        <p:sp>
          <p:nvSpPr>
            <p:cNvPr id="17" name="Freeform 17"/>
            <p:cNvSpPr/>
            <p:nvPr/>
          </p:nvSpPr>
          <p:spPr>
            <a:xfrm>
              <a:off x="-505103" y="-1020077"/>
              <a:ext cx="987853" cy="836982"/>
            </a:xfrm>
            <a:custGeom>
              <a:avLst/>
              <a:gdLst/>
              <a:ahLst/>
              <a:cxnLst/>
              <a:rect l="l" t="t" r="r" b="b"/>
              <a:pathLst>
                <a:path w="987853" h="836981">
                  <a:moveTo>
                    <a:pt x="0" y="0"/>
                  </a:moveTo>
                  <a:lnTo>
                    <a:pt x="987853" y="0"/>
                  </a:lnTo>
                  <a:lnTo>
                    <a:pt x="987853" y="836982"/>
                  </a:lnTo>
                  <a:lnTo>
                    <a:pt x="0" y="836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8" name="TextBox 18"/>
            <p:cNvSpPr txBox="1"/>
            <p:nvPr/>
          </p:nvSpPr>
          <p:spPr>
            <a:xfrm>
              <a:off x="873143" y="-1121677"/>
              <a:ext cx="12584016" cy="1538882"/>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proceeds from fund-raising activities aligned with CBYDP and ABYIP</a:t>
              </a:r>
            </a:p>
          </p:txBody>
        </p:sp>
      </p:grpSp>
      <p:grpSp>
        <p:nvGrpSpPr>
          <p:cNvPr id="19" name="Group 19"/>
          <p:cNvGrpSpPr/>
          <p:nvPr/>
        </p:nvGrpSpPr>
        <p:grpSpPr>
          <a:xfrm>
            <a:off x="5223042" y="3564295"/>
            <a:ext cx="6787023" cy="1164322"/>
            <a:chOff x="-1409876" y="-1466801"/>
            <a:chExt cx="13574045" cy="2328644"/>
          </a:xfrm>
        </p:grpSpPr>
        <p:sp>
          <p:nvSpPr>
            <p:cNvPr id="20" name="Freeform 20"/>
            <p:cNvSpPr/>
            <p:nvPr/>
          </p:nvSpPr>
          <p:spPr>
            <a:xfrm>
              <a:off x="-1409876" y="-1466801"/>
              <a:ext cx="987854" cy="836982"/>
            </a:xfrm>
            <a:custGeom>
              <a:avLst/>
              <a:gdLst/>
              <a:ahLst/>
              <a:cxnLst/>
              <a:rect l="l" t="t" r="r" b="b"/>
              <a:pathLst>
                <a:path w="987853" h="836981">
                  <a:moveTo>
                    <a:pt x="0" y="0"/>
                  </a:moveTo>
                  <a:lnTo>
                    <a:pt x="987853" y="0"/>
                  </a:lnTo>
                  <a:lnTo>
                    <a:pt x="987853" y="836982"/>
                  </a:lnTo>
                  <a:lnTo>
                    <a:pt x="0" y="836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1" name="TextBox 21"/>
            <p:cNvSpPr txBox="1"/>
            <p:nvPr/>
          </p:nvSpPr>
          <p:spPr>
            <a:xfrm>
              <a:off x="-25092" y="-1446481"/>
              <a:ext cx="12189261" cy="2308324"/>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contributions, monies and all other resources received without specific purposes</a:t>
              </a:r>
            </a:p>
          </p:txBody>
        </p:sp>
      </p:grpSp>
      <p:grpSp>
        <p:nvGrpSpPr>
          <p:cNvPr id="22" name="Group 22"/>
          <p:cNvGrpSpPr/>
          <p:nvPr/>
        </p:nvGrpSpPr>
        <p:grpSpPr>
          <a:xfrm>
            <a:off x="5226833" y="4876533"/>
            <a:ext cx="6406368" cy="454242"/>
            <a:chOff x="-2175328" y="-995929"/>
            <a:chExt cx="12812735" cy="908482"/>
          </a:xfrm>
        </p:grpSpPr>
        <p:sp>
          <p:nvSpPr>
            <p:cNvPr id="23" name="Freeform 23"/>
            <p:cNvSpPr/>
            <p:nvPr/>
          </p:nvSpPr>
          <p:spPr>
            <a:xfrm>
              <a:off x="-2175328" y="-995929"/>
              <a:ext cx="987853" cy="836981"/>
            </a:xfrm>
            <a:custGeom>
              <a:avLst/>
              <a:gdLst/>
              <a:ahLst/>
              <a:cxnLst/>
              <a:rect l="l" t="t" r="r" b="b"/>
              <a:pathLst>
                <a:path w="987853" h="836981">
                  <a:moveTo>
                    <a:pt x="0" y="0"/>
                  </a:moveTo>
                  <a:lnTo>
                    <a:pt x="987853" y="0"/>
                  </a:lnTo>
                  <a:lnTo>
                    <a:pt x="987853" y="836981"/>
                  </a:lnTo>
                  <a:lnTo>
                    <a:pt x="0" y="8369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4" name="TextBox 24"/>
            <p:cNvSpPr txBox="1"/>
            <p:nvPr/>
          </p:nvSpPr>
          <p:spPr>
            <a:xfrm>
              <a:off x="-798128" y="-856887"/>
              <a:ext cx="11435535" cy="769440"/>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funds received for specific purposes</a:t>
              </a:r>
            </a:p>
          </p:txBody>
        </p:sp>
      </p:grpSp>
      <p:grpSp>
        <p:nvGrpSpPr>
          <p:cNvPr id="34" name="Group 33">
            <a:extLst>
              <a:ext uri="{FF2B5EF4-FFF2-40B4-BE49-F238E27FC236}">
                <a16:creationId xmlns:a16="http://schemas.microsoft.com/office/drawing/2014/main" id="{777C03F8-3112-4ED8-B8E9-6A8FD47403B8}"/>
              </a:ext>
            </a:extLst>
          </p:cNvPr>
          <p:cNvGrpSpPr/>
          <p:nvPr/>
        </p:nvGrpSpPr>
        <p:grpSpPr>
          <a:xfrm>
            <a:off x="81583" y="1143000"/>
            <a:ext cx="4991673" cy="4910559"/>
            <a:chOff x="5400245" y="1460581"/>
            <a:chExt cx="7487510" cy="7365838"/>
          </a:xfrm>
        </p:grpSpPr>
        <p:sp>
          <p:nvSpPr>
            <p:cNvPr id="32" name="Freeform 10">
              <a:extLst>
                <a:ext uri="{FF2B5EF4-FFF2-40B4-BE49-F238E27FC236}">
                  <a16:creationId xmlns:a16="http://schemas.microsoft.com/office/drawing/2014/main" id="{D3276024-38F8-497C-AB3C-88A10035AD46}"/>
                </a:ext>
              </a:extLst>
            </p:cNvPr>
            <p:cNvSpPr/>
            <p:nvPr/>
          </p:nvSpPr>
          <p:spPr>
            <a:xfrm>
              <a:off x="5400245" y="1460581"/>
              <a:ext cx="7487510" cy="7365838"/>
            </a:xfrm>
            <a:custGeom>
              <a:avLst/>
              <a:gdLst/>
              <a:ahLst/>
              <a:cxnLst/>
              <a:rect l="l" t="t" r="r" b="b"/>
              <a:pathLst>
                <a:path w="9983347" h="9821118">
                  <a:moveTo>
                    <a:pt x="0" y="0"/>
                  </a:moveTo>
                  <a:lnTo>
                    <a:pt x="9983347" y="0"/>
                  </a:lnTo>
                  <a:lnTo>
                    <a:pt x="9983347" y="9821118"/>
                  </a:lnTo>
                  <a:lnTo>
                    <a:pt x="0" y="98211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33" name="TextBox 11">
              <a:extLst>
                <a:ext uri="{FF2B5EF4-FFF2-40B4-BE49-F238E27FC236}">
                  <a16:creationId xmlns:a16="http://schemas.microsoft.com/office/drawing/2014/main" id="{30ED8E66-626A-4E99-B0E5-8C96C70FE54F}"/>
                </a:ext>
              </a:extLst>
            </p:cNvPr>
            <p:cNvSpPr txBox="1"/>
            <p:nvPr/>
          </p:nvSpPr>
          <p:spPr>
            <a:xfrm>
              <a:off x="5984620" y="3804793"/>
              <a:ext cx="6318762" cy="2308324"/>
            </a:xfrm>
            <a:prstGeom prst="rect">
              <a:avLst/>
            </a:prstGeom>
          </p:spPr>
          <p:txBody>
            <a:bodyPr lIns="0" tIns="0" rIns="0" bIns="0" rtlCol="0" anchor="t">
              <a:spAutoFit/>
            </a:bodyPr>
            <a:lstStyle/>
            <a:p>
              <a:pPr algn="ctr"/>
              <a:r>
                <a:rPr lang="en-US" sz="5000" dirty="0">
                  <a:solidFill>
                    <a:srgbClr val="FBB901"/>
                  </a:solidFill>
                  <a:latin typeface="Arial Black" panose="020B0A04020102020204" pitchFamily="34" charset="0"/>
                </a:rPr>
                <a:t>SK Funds consist of:</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250"/>
                                        <p:tgtEl>
                                          <p:spTgt spid="13"/>
                                        </p:tgtEl>
                                      </p:cBhvr>
                                    </p:animEffect>
                                  </p:childTnLst>
                                </p:cTn>
                              </p:par>
                            </p:childTnLst>
                          </p:cTn>
                        </p:par>
                        <p:par>
                          <p:cTn id="8" fill="hold">
                            <p:stCondLst>
                              <p:cond delay="750"/>
                            </p:stCondLst>
                            <p:childTnLst>
                              <p:par>
                                <p:cTn id="9" presetID="14" presetClass="entr" presetSubtype="10"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750"/>
                            </p:stCondLst>
                            <p:childTnLst>
                              <p:par>
                                <p:cTn id="13" presetID="14" presetClass="entr" presetSubtype="1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par>
                          <p:cTn id="16" fill="hold">
                            <p:stCondLst>
                              <p:cond delay="2750"/>
                            </p:stCondLst>
                            <p:childTnLst>
                              <p:par>
                                <p:cTn id="17" presetID="14" presetClass="entr" presetSubtype="10" fill="hold" nodeType="after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 b="-41"/>
            </a:stretch>
          </a:blipFill>
        </p:spPr>
        <p:txBody>
          <a:bodyPr/>
          <a:lstStyle/>
          <a:p>
            <a:endParaRPr lang="en-PH"/>
          </a:p>
        </p:txBody>
      </p:sp>
      <p:grpSp>
        <p:nvGrpSpPr>
          <p:cNvPr id="3" name="Group 3"/>
          <p:cNvGrpSpPr/>
          <p:nvPr/>
        </p:nvGrpSpPr>
        <p:grpSpPr>
          <a:xfrm>
            <a:off x="1" y="0"/>
            <a:ext cx="12192000" cy="6858000"/>
            <a:chOff x="0" y="0"/>
            <a:chExt cx="4899472" cy="2709333"/>
          </a:xfrm>
        </p:grpSpPr>
        <p:sp>
          <p:nvSpPr>
            <p:cNvPr id="4" name="Freeform 4"/>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65882"/>
              </a:srgbClr>
            </a:solidFill>
          </p:spPr>
          <p:txBody>
            <a:bodyPr/>
            <a:lstStyle/>
            <a:p>
              <a:endParaRPr lang="en-PH"/>
            </a:p>
          </p:txBody>
        </p:sp>
        <p:sp>
          <p:nvSpPr>
            <p:cNvPr id="5" name="TextBox 5"/>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grpSp>
        <p:nvGrpSpPr>
          <p:cNvPr id="6" name="Group 6"/>
          <p:cNvGrpSpPr/>
          <p:nvPr/>
        </p:nvGrpSpPr>
        <p:grpSpPr>
          <a:xfrm>
            <a:off x="3600164" y="973721"/>
            <a:ext cx="4991673" cy="4910559"/>
            <a:chOff x="0" y="0"/>
            <a:chExt cx="9983347" cy="9821118"/>
          </a:xfrm>
        </p:grpSpPr>
        <p:grpSp>
          <p:nvGrpSpPr>
            <p:cNvPr id="7" name="Group 7"/>
            <p:cNvGrpSpPr/>
            <p:nvPr/>
          </p:nvGrpSpPr>
          <p:grpSpPr>
            <a:xfrm>
              <a:off x="200483" y="119368"/>
              <a:ext cx="9582382" cy="958238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162">
                  <a:alpha val="64706"/>
                </a:srgbClr>
              </a:solidFill>
            </p:spPr>
            <p:txBody>
              <a:bodyPr/>
              <a:lstStyle/>
              <a:p>
                <a:endParaRPr lang="en-PH"/>
              </a:p>
            </p:txBody>
          </p:sp>
          <p:sp>
            <p:nvSpPr>
              <p:cNvPr id="9" name="TextBox 9"/>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10" name="Freeform 10"/>
            <p:cNvSpPr/>
            <p:nvPr/>
          </p:nvSpPr>
          <p:spPr>
            <a:xfrm>
              <a:off x="0" y="0"/>
              <a:ext cx="9983347" cy="9821118"/>
            </a:xfrm>
            <a:custGeom>
              <a:avLst/>
              <a:gdLst/>
              <a:ahLst/>
              <a:cxnLst/>
              <a:rect l="l" t="t" r="r" b="b"/>
              <a:pathLst>
                <a:path w="9983347" h="9821118">
                  <a:moveTo>
                    <a:pt x="0" y="0"/>
                  </a:moveTo>
                  <a:lnTo>
                    <a:pt x="9983347" y="0"/>
                  </a:lnTo>
                  <a:lnTo>
                    <a:pt x="9983347" y="9821118"/>
                  </a:lnTo>
                  <a:lnTo>
                    <a:pt x="0" y="9821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779164" y="3024012"/>
              <a:ext cx="8425019" cy="3077766"/>
            </a:xfrm>
            <a:prstGeom prst="rect">
              <a:avLst/>
            </a:prstGeom>
          </p:spPr>
          <p:txBody>
            <a:bodyPr lIns="0" tIns="0" rIns="0" bIns="0" rtlCol="0" anchor="t">
              <a:spAutoFit/>
            </a:bodyPr>
            <a:lstStyle/>
            <a:p>
              <a:pPr algn="ctr"/>
              <a:r>
                <a:rPr lang="en-US" sz="5000" dirty="0">
                  <a:solidFill>
                    <a:srgbClr val="FBB901"/>
                  </a:solidFill>
                  <a:latin typeface="Arial Black" panose="020B0A04020102020204" pitchFamily="34" charset="0"/>
                </a:rPr>
                <a:t>SK Funds shall be:</a:t>
              </a:r>
            </a:p>
          </p:txBody>
        </p:sp>
      </p:grpSp>
      <p:grpSp>
        <p:nvGrpSpPr>
          <p:cNvPr id="12" name="Group 12"/>
          <p:cNvGrpSpPr/>
          <p:nvPr/>
        </p:nvGrpSpPr>
        <p:grpSpPr>
          <a:xfrm>
            <a:off x="685800" y="3143278"/>
            <a:ext cx="3308588" cy="3254823"/>
            <a:chOff x="0" y="0"/>
            <a:chExt cx="6617176" cy="6509647"/>
          </a:xfrm>
        </p:grpSpPr>
        <p:grpSp>
          <p:nvGrpSpPr>
            <p:cNvPr id="13" name="Group 13"/>
            <p:cNvGrpSpPr/>
            <p:nvPr/>
          </p:nvGrpSpPr>
          <p:grpSpPr>
            <a:xfrm>
              <a:off x="0" y="0"/>
              <a:ext cx="6465149" cy="646514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7647"/>
                </a:srgbClr>
              </a:solidFill>
            </p:spPr>
            <p:txBody>
              <a:bodyPr/>
              <a:lstStyle/>
              <a:p>
                <a:endParaRPr lang="en-PH"/>
              </a:p>
            </p:txBody>
          </p:sp>
          <p:sp>
            <p:nvSpPr>
              <p:cNvPr id="15" name="TextBox 15"/>
              <p:cNvSpPr txBox="1"/>
              <p:nvPr/>
            </p:nvSpPr>
            <p:spPr>
              <a:xfrm>
                <a:off x="76200" y="57150"/>
                <a:ext cx="660400" cy="679450"/>
              </a:xfrm>
              <a:prstGeom prst="rect">
                <a:avLst/>
              </a:prstGeom>
            </p:spPr>
            <p:txBody>
              <a:bodyPr lIns="33867" tIns="33867" rIns="33867" bIns="33867" rtlCol="0" anchor="ctr"/>
              <a:lstStyle/>
              <a:p>
                <a:pPr algn="ctr"/>
                <a:endParaRPr>
                  <a:latin typeface="Segoe UI Semibold" panose="020B0702040204020203" pitchFamily="34" charset="0"/>
                  <a:cs typeface="Segoe UI Semibold" panose="020B0702040204020203" pitchFamily="34" charset="0"/>
                </a:endParaRPr>
              </a:p>
            </p:txBody>
          </p:sp>
        </p:grpSp>
        <p:sp>
          <p:nvSpPr>
            <p:cNvPr id="16" name="Freeform 16"/>
            <p:cNvSpPr/>
            <p:nvPr/>
          </p:nvSpPr>
          <p:spPr>
            <a:xfrm>
              <a:off x="0" y="0"/>
              <a:ext cx="6617176" cy="6509647"/>
            </a:xfrm>
            <a:custGeom>
              <a:avLst/>
              <a:gdLst/>
              <a:ahLst/>
              <a:cxnLst/>
              <a:rect l="l" t="t" r="r" b="b"/>
              <a:pathLst>
                <a:path w="6617176" h="6509647">
                  <a:moveTo>
                    <a:pt x="0" y="0"/>
                  </a:moveTo>
                  <a:lnTo>
                    <a:pt x="6617176" y="0"/>
                  </a:lnTo>
                  <a:lnTo>
                    <a:pt x="6617176" y="6509647"/>
                  </a:lnTo>
                  <a:lnTo>
                    <a:pt x="0" y="6509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7" name="TextBox 17"/>
            <p:cNvSpPr txBox="1"/>
            <p:nvPr/>
          </p:nvSpPr>
          <p:spPr>
            <a:xfrm>
              <a:off x="960372" y="1846860"/>
              <a:ext cx="4696436" cy="3323987"/>
            </a:xfrm>
            <a:prstGeom prst="rect">
              <a:avLst/>
            </a:prstGeom>
          </p:spPr>
          <p:txBody>
            <a:bodyPr lIns="0" tIns="0" rIns="0" bIns="0" rtlCol="0" anchor="t">
              <a:spAutoFit/>
            </a:bodyPr>
            <a:lstStyle/>
            <a:p>
              <a:pPr algn="ctr"/>
              <a:r>
                <a:rPr lang="en-US" dirty="0">
                  <a:solidFill>
                    <a:srgbClr val="FFFFFF"/>
                  </a:solidFill>
                  <a:latin typeface="Segoe UI Semibold" panose="020B0702040204020203" pitchFamily="34" charset="0"/>
                  <a:cs typeface="Segoe UI Semibold" panose="020B0702040204020203" pitchFamily="34" charset="0"/>
                </a:rPr>
                <a:t>allocated in an annual budget, and if funds allow, in a supplemental budget in accordance with the adopted ABYIP</a:t>
              </a:r>
            </a:p>
          </p:txBody>
        </p:sp>
      </p:grpSp>
      <p:grpSp>
        <p:nvGrpSpPr>
          <p:cNvPr id="19" name="Group 19"/>
          <p:cNvGrpSpPr/>
          <p:nvPr/>
        </p:nvGrpSpPr>
        <p:grpSpPr>
          <a:xfrm>
            <a:off x="8078241" y="685801"/>
            <a:ext cx="3308588" cy="3254823"/>
            <a:chOff x="0" y="0"/>
            <a:chExt cx="6617176" cy="6509647"/>
          </a:xfrm>
        </p:grpSpPr>
        <p:grpSp>
          <p:nvGrpSpPr>
            <p:cNvPr id="20" name="Group 20"/>
            <p:cNvGrpSpPr/>
            <p:nvPr/>
          </p:nvGrpSpPr>
          <p:grpSpPr>
            <a:xfrm>
              <a:off x="76014" y="22249"/>
              <a:ext cx="6465149" cy="646514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7647"/>
                </a:srgbClr>
              </a:solidFill>
            </p:spPr>
            <p:txBody>
              <a:bodyPr/>
              <a:lstStyle/>
              <a:p>
                <a:endParaRPr lang="en-PH"/>
              </a:p>
            </p:txBody>
          </p:sp>
          <p:sp>
            <p:nvSpPr>
              <p:cNvPr id="22" name="TextBox 22"/>
              <p:cNvSpPr txBox="1"/>
              <p:nvPr/>
            </p:nvSpPr>
            <p:spPr>
              <a:xfrm>
                <a:off x="76200" y="57150"/>
                <a:ext cx="660400" cy="679450"/>
              </a:xfrm>
              <a:prstGeom prst="rect">
                <a:avLst/>
              </a:prstGeom>
            </p:spPr>
            <p:txBody>
              <a:bodyPr lIns="33867" tIns="33867" rIns="33867" bIns="33867" rtlCol="0" anchor="ctr"/>
              <a:lstStyle/>
              <a:p>
                <a:pPr algn="ctr"/>
                <a:endParaRPr>
                  <a:latin typeface="Segoe UI Semibold" panose="020B0702040204020203" pitchFamily="34" charset="0"/>
                  <a:cs typeface="Segoe UI Semibold" panose="020B0702040204020203" pitchFamily="34" charset="0"/>
                </a:endParaRPr>
              </a:p>
            </p:txBody>
          </p:sp>
        </p:grpSp>
        <p:sp>
          <p:nvSpPr>
            <p:cNvPr id="23" name="Freeform 23"/>
            <p:cNvSpPr/>
            <p:nvPr/>
          </p:nvSpPr>
          <p:spPr>
            <a:xfrm>
              <a:off x="0" y="0"/>
              <a:ext cx="6617176" cy="6509647"/>
            </a:xfrm>
            <a:custGeom>
              <a:avLst/>
              <a:gdLst/>
              <a:ahLst/>
              <a:cxnLst/>
              <a:rect l="l" t="t" r="r" b="b"/>
              <a:pathLst>
                <a:path w="6617176" h="6509647">
                  <a:moveTo>
                    <a:pt x="0" y="0"/>
                  </a:moveTo>
                  <a:lnTo>
                    <a:pt x="6617176" y="0"/>
                  </a:lnTo>
                  <a:lnTo>
                    <a:pt x="6617176" y="6509647"/>
                  </a:lnTo>
                  <a:lnTo>
                    <a:pt x="0" y="6509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TextBox 24"/>
            <p:cNvSpPr txBox="1"/>
            <p:nvPr/>
          </p:nvSpPr>
          <p:spPr>
            <a:xfrm>
              <a:off x="960372" y="1986960"/>
              <a:ext cx="4696436" cy="1661994"/>
            </a:xfrm>
            <a:prstGeom prst="rect">
              <a:avLst/>
            </a:prstGeom>
          </p:spPr>
          <p:txBody>
            <a:bodyPr lIns="0" tIns="0" rIns="0" bIns="0" rtlCol="0" anchor="t">
              <a:spAutoFit/>
            </a:bodyPr>
            <a:lstStyle/>
            <a:p>
              <a:pPr algn="ctr"/>
              <a:r>
                <a:rPr lang="en-US">
                  <a:solidFill>
                    <a:srgbClr val="FFFFFF"/>
                  </a:solidFill>
                  <a:latin typeface="Segoe UI Semibold" panose="020B0702040204020203" pitchFamily="34" charset="0"/>
                  <a:cs typeface="Segoe UI Semibold" panose="020B0702040204020203" pitchFamily="34" charset="0"/>
                </a:rPr>
                <a:t>utilized in accordance with the approved budget of the SK </a:t>
              </a:r>
            </a:p>
          </p:txBody>
        </p:sp>
      </p:grpSp>
      <p:sp>
        <p:nvSpPr>
          <p:cNvPr id="25" name="TextBox 25"/>
          <p:cNvSpPr txBox="1"/>
          <p:nvPr/>
        </p:nvSpPr>
        <p:spPr>
          <a:xfrm>
            <a:off x="4500507" y="3986510"/>
            <a:ext cx="3150989" cy="303225"/>
          </a:xfrm>
          <a:prstGeom prst="rect">
            <a:avLst/>
          </a:prstGeom>
        </p:spPr>
        <p:txBody>
          <a:bodyPr wrap="square" lIns="0" tIns="0" rIns="0" bIns="0" rtlCol="0" anchor="t">
            <a:spAutoFit/>
          </a:bodyPr>
          <a:lstStyle/>
          <a:p>
            <a:pPr algn="ctr">
              <a:lnSpc>
                <a:spcPts val="2719"/>
              </a:lnSpc>
            </a:pPr>
            <a:r>
              <a:rPr lang="en-US" sz="1500" dirty="0">
                <a:solidFill>
                  <a:schemeClr val="bg1"/>
                </a:solidFill>
                <a:latin typeface="Segoe UI Semibold" panose="020B0702040204020203" pitchFamily="34" charset="0"/>
                <a:cs typeface="Segoe UI Semibold" panose="020B0702040204020203" pitchFamily="34" charset="0"/>
              </a:rPr>
              <a:t>(Section 20c of the IRR of RA 10742)</a:t>
            </a:r>
          </a:p>
        </p:txBody>
      </p:sp>
      <p:grpSp>
        <p:nvGrpSpPr>
          <p:cNvPr id="28" name="Group 27">
            <a:extLst>
              <a:ext uri="{FF2B5EF4-FFF2-40B4-BE49-F238E27FC236}">
                <a16:creationId xmlns:a16="http://schemas.microsoft.com/office/drawing/2014/main" id="{C67AC5A2-0744-40CE-9C22-251276241491}"/>
              </a:ext>
            </a:extLst>
          </p:cNvPr>
          <p:cNvGrpSpPr/>
          <p:nvPr/>
        </p:nvGrpSpPr>
        <p:grpSpPr>
          <a:xfrm>
            <a:off x="7874000" y="3733800"/>
            <a:ext cx="4320209" cy="3124200"/>
            <a:chOff x="11811000" y="5600700"/>
            <a:chExt cx="6480313" cy="4686300"/>
          </a:xfrm>
        </p:grpSpPr>
        <p:pic>
          <p:nvPicPr>
            <p:cNvPr id="29" name="Google Shape;24;p11">
              <a:extLst>
                <a:ext uri="{FF2B5EF4-FFF2-40B4-BE49-F238E27FC236}">
                  <a16:creationId xmlns:a16="http://schemas.microsoft.com/office/drawing/2014/main" id="{84F5329C-4EF5-4661-A1F5-ECF13AA799D5}"/>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0" name="Google Shape;22;p10" descr="C:\Users\abby\Desktop\COA Style Guide\Assets\COA Logo.png">
              <a:extLst>
                <a:ext uri="{FF2B5EF4-FFF2-40B4-BE49-F238E27FC236}">
                  <a16:creationId xmlns:a16="http://schemas.microsoft.com/office/drawing/2014/main" id="{24B8DF61-7395-40CB-B52D-EDD4523B6077}"/>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2" presetClass="entr" presetSubtype="12" fill="hold" nodeType="afterEffect">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3" fill="hold" nodeType="afterEffect">
                                  <p:stCondLst>
                                    <p:cond delay="5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41" y="-15906"/>
            <a:ext cx="12192000" cy="6995783"/>
            <a:chOff x="0" y="0"/>
            <a:chExt cx="4899472" cy="2709333"/>
          </a:xfrm>
        </p:grpSpPr>
        <p:sp>
          <p:nvSpPr>
            <p:cNvPr id="3" name="Freeform 3"/>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87843"/>
              </a:srgbClr>
            </a:solidFill>
          </p:spPr>
          <p:txBody>
            <a:bodyPr/>
            <a:lstStyle/>
            <a:p>
              <a:endParaRPr lang="en-PH"/>
            </a:p>
          </p:txBody>
        </p:sp>
        <p:sp>
          <p:nvSpPr>
            <p:cNvPr id="4" name="TextBox 4"/>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sp>
        <p:nvSpPr>
          <p:cNvPr id="5" name="Freeform 5"/>
          <p:cNvSpPr/>
          <p:nvPr/>
        </p:nvSpPr>
        <p:spPr>
          <a:xfrm rot="16200000" flipV="1">
            <a:off x="1158717" y="1019118"/>
            <a:ext cx="6979878" cy="4941639"/>
          </a:xfrm>
          <a:custGeom>
            <a:avLst/>
            <a:gdLst/>
            <a:ahLst/>
            <a:cxnLst/>
            <a:rect l="l" t="t" r="r" b="b"/>
            <a:pathLst>
              <a:path w="14818814" h="7446454">
                <a:moveTo>
                  <a:pt x="0" y="7446454"/>
                </a:moveTo>
                <a:lnTo>
                  <a:pt x="14818815" y="7446454"/>
                </a:lnTo>
                <a:lnTo>
                  <a:pt x="14818815" y="0"/>
                </a:lnTo>
                <a:lnTo>
                  <a:pt x="0" y="0"/>
                </a:lnTo>
                <a:lnTo>
                  <a:pt x="0" y="7446454"/>
                </a:lnTo>
                <a:close/>
              </a:path>
            </a:pathLst>
          </a:custGeom>
          <a:blipFill>
            <a:blip r:embed="rId3"/>
            <a:stretch>
              <a:fillRect l="-18834" t="-1477" r="-17518" b="1477"/>
            </a:stretch>
          </a:blipFill>
        </p:spPr>
        <p:txBody>
          <a:bodyPr/>
          <a:lstStyle/>
          <a:p>
            <a:endParaRPr lang="en-PH"/>
          </a:p>
        </p:txBody>
      </p:sp>
      <p:sp>
        <p:nvSpPr>
          <p:cNvPr id="7" name="Freeform 7"/>
          <p:cNvSpPr/>
          <p:nvPr/>
        </p:nvSpPr>
        <p:spPr>
          <a:xfrm>
            <a:off x="0" y="-190500"/>
            <a:ext cx="4768392" cy="725805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4"/>
            <a:stretch>
              <a:fillRect l="-154306" t="176" r="-1"/>
            </a:stretch>
          </a:blipFill>
        </p:spPr>
        <p:txBody>
          <a:bodyPr/>
          <a:lstStyle/>
          <a:p>
            <a:endParaRPr lang="en-PH"/>
          </a:p>
        </p:txBody>
      </p:sp>
      <p:sp>
        <p:nvSpPr>
          <p:cNvPr id="34" name="Freeform 3">
            <a:extLst>
              <a:ext uri="{FF2B5EF4-FFF2-40B4-BE49-F238E27FC236}">
                <a16:creationId xmlns:a16="http://schemas.microsoft.com/office/drawing/2014/main" id="{3CB9BCDC-4954-4729-96B8-90232CF2A28F}"/>
              </a:ext>
            </a:extLst>
          </p:cNvPr>
          <p:cNvSpPr/>
          <p:nvPr/>
        </p:nvSpPr>
        <p:spPr>
          <a:xfrm>
            <a:off x="1" y="-15906"/>
            <a:ext cx="4775200" cy="6995783"/>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5"/>
            <a:stretch>
              <a:fillRect l="-36873" r="-36873"/>
            </a:stretch>
          </a:blipFill>
        </p:spPr>
        <p:txBody>
          <a:bodyPr/>
          <a:lstStyle/>
          <a:p>
            <a:endParaRPr lang="en-PH"/>
          </a:p>
        </p:txBody>
      </p:sp>
      <p:sp>
        <p:nvSpPr>
          <p:cNvPr id="11" name="TextBox 11"/>
          <p:cNvSpPr txBox="1"/>
          <p:nvPr/>
        </p:nvSpPr>
        <p:spPr>
          <a:xfrm>
            <a:off x="5178140" y="867392"/>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Equitable access to Quality Education</a:t>
            </a:r>
          </a:p>
        </p:txBody>
      </p:sp>
      <p:sp>
        <p:nvSpPr>
          <p:cNvPr id="13" name="TextBox 13"/>
          <p:cNvSpPr txBox="1"/>
          <p:nvPr/>
        </p:nvSpPr>
        <p:spPr>
          <a:xfrm>
            <a:off x="5178140" y="1422569"/>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Environmental Protection </a:t>
            </a:r>
          </a:p>
        </p:txBody>
      </p:sp>
      <p:sp>
        <p:nvSpPr>
          <p:cNvPr id="15" name="TextBox 15"/>
          <p:cNvSpPr txBox="1"/>
          <p:nvPr/>
        </p:nvSpPr>
        <p:spPr>
          <a:xfrm>
            <a:off x="5178140" y="1980760"/>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Climate Change Adaptation</a:t>
            </a:r>
          </a:p>
        </p:txBody>
      </p:sp>
      <p:sp>
        <p:nvSpPr>
          <p:cNvPr id="17" name="TextBox 17"/>
          <p:cNvSpPr txBox="1"/>
          <p:nvPr/>
        </p:nvSpPr>
        <p:spPr>
          <a:xfrm>
            <a:off x="5178140" y="2538951"/>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Disaster Risk Reduction and Resiliency</a:t>
            </a:r>
          </a:p>
        </p:txBody>
      </p:sp>
      <p:sp>
        <p:nvSpPr>
          <p:cNvPr id="19" name="TextBox 19"/>
          <p:cNvSpPr txBox="1"/>
          <p:nvPr/>
        </p:nvSpPr>
        <p:spPr>
          <a:xfrm>
            <a:off x="5178140" y="3097141"/>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Youth Employment and Livelihood</a:t>
            </a:r>
          </a:p>
        </p:txBody>
      </p:sp>
      <p:sp>
        <p:nvSpPr>
          <p:cNvPr id="21" name="TextBox 21"/>
          <p:cNvSpPr txBox="1"/>
          <p:nvPr/>
        </p:nvSpPr>
        <p:spPr>
          <a:xfrm>
            <a:off x="5178140" y="3655332"/>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Health and Anti-drug Abuse</a:t>
            </a:r>
          </a:p>
        </p:txBody>
      </p:sp>
      <p:sp>
        <p:nvSpPr>
          <p:cNvPr id="23" name="TextBox 23"/>
          <p:cNvSpPr txBox="1"/>
          <p:nvPr/>
        </p:nvSpPr>
        <p:spPr>
          <a:xfrm>
            <a:off x="5178140" y="4213522"/>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Gender Sensitivity</a:t>
            </a:r>
          </a:p>
        </p:txBody>
      </p:sp>
      <p:sp>
        <p:nvSpPr>
          <p:cNvPr id="25" name="TextBox 25"/>
          <p:cNvSpPr txBox="1"/>
          <p:nvPr/>
        </p:nvSpPr>
        <p:spPr>
          <a:xfrm>
            <a:off x="5178140" y="4771713"/>
            <a:ext cx="5804861" cy="307777"/>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Sports Development</a:t>
            </a:r>
          </a:p>
        </p:txBody>
      </p:sp>
      <p:sp>
        <p:nvSpPr>
          <p:cNvPr id="27" name="TextBox 27"/>
          <p:cNvSpPr txBox="1"/>
          <p:nvPr/>
        </p:nvSpPr>
        <p:spPr>
          <a:xfrm>
            <a:off x="5178140" y="5329903"/>
            <a:ext cx="5804861" cy="615553"/>
          </a:xfrm>
          <a:prstGeom prst="rect">
            <a:avLst/>
          </a:prstGeom>
        </p:spPr>
        <p:txBody>
          <a:bodyPr lIns="0" tIns="0" rIns="0" bIns="0" rtlCol="0" anchor="t">
            <a:spAutoFit/>
          </a:bodyPr>
          <a:lstStyle/>
          <a:p>
            <a:pPr marL="304815" indent="-304815">
              <a:buFont typeface="Courier New" panose="02070309020205020404" pitchFamily="49" charset="0"/>
              <a:buChar char="o"/>
            </a:pPr>
            <a:r>
              <a:rPr lang="en-US" sz="2000" dirty="0">
                <a:solidFill>
                  <a:srgbClr val="FFFFFF"/>
                </a:solidFill>
                <a:latin typeface="Segoe UI Semibold" panose="020B0702040204020203" pitchFamily="34" charset="0"/>
                <a:cs typeface="Segoe UI Semibold" panose="020B0702040204020203" pitchFamily="34" charset="0"/>
              </a:rPr>
              <a:t>Capability Building which emphasizes leadership training</a:t>
            </a:r>
          </a:p>
        </p:txBody>
      </p:sp>
      <p:sp>
        <p:nvSpPr>
          <p:cNvPr id="29" name="TextBox 29"/>
          <p:cNvSpPr txBox="1"/>
          <p:nvPr/>
        </p:nvSpPr>
        <p:spPr>
          <a:xfrm>
            <a:off x="266089" y="1061528"/>
            <a:ext cx="4404492" cy="4308872"/>
          </a:xfrm>
          <a:prstGeom prst="rect">
            <a:avLst/>
          </a:prstGeom>
        </p:spPr>
        <p:txBody>
          <a:bodyPr lIns="0" tIns="0" rIns="0" bIns="0" rtlCol="0" anchor="t">
            <a:spAutoFit/>
          </a:bodyPr>
          <a:lstStyle/>
          <a:p>
            <a:pPr>
              <a:spcBef>
                <a:spcPct val="0"/>
              </a:spcBef>
            </a:pPr>
            <a:r>
              <a:rPr lang="en-US" sz="4000" dirty="0">
                <a:solidFill>
                  <a:srgbClr val="FBB901"/>
                </a:solidFill>
                <a:latin typeface="Arial Black" panose="020B0A04020102020204" pitchFamily="34" charset="0"/>
              </a:rPr>
              <a:t>Utilization of SK Funds for Youth Development and Empowerment Purposes</a:t>
            </a:r>
          </a:p>
        </p:txBody>
      </p:sp>
      <p:grpSp>
        <p:nvGrpSpPr>
          <p:cNvPr id="35" name="Group 34">
            <a:extLst>
              <a:ext uri="{FF2B5EF4-FFF2-40B4-BE49-F238E27FC236}">
                <a16:creationId xmlns:a16="http://schemas.microsoft.com/office/drawing/2014/main" id="{2D84A922-A675-49BC-97FB-0D18FFE2CBDC}"/>
              </a:ext>
            </a:extLst>
          </p:cNvPr>
          <p:cNvGrpSpPr/>
          <p:nvPr/>
        </p:nvGrpSpPr>
        <p:grpSpPr>
          <a:xfrm>
            <a:off x="7874000" y="3733800"/>
            <a:ext cx="4320209" cy="3124200"/>
            <a:chOff x="11811000" y="5600700"/>
            <a:chExt cx="6480313" cy="4686300"/>
          </a:xfrm>
        </p:grpSpPr>
        <p:pic>
          <p:nvPicPr>
            <p:cNvPr id="36" name="Google Shape;24;p11">
              <a:extLst>
                <a:ext uri="{FF2B5EF4-FFF2-40B4-BE49-F238E27FC236}">
                  <a16:creationId xmlns:a16="http://schemas.microsoft.com/office/drawing/2014/main" id="{375EB45E-F117-443C-B03B-F9224B8741C0}"/>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7" name="Google Shape;22;p10" descr="C:\Users\abby\Desktop\COA Style Guide\Assets\COA Logo.png">
              <a:extLst>
                <a:ext uri="{FF2B5EF4-FFF2-40B4-BE49-F238E27FC236}">
                  <a16:creationId xmlns:a16="http://schemas.microsoft.com/office/drawing/2014/main" id="{93A2E104-C7C4-44EE-9210-8ACBF848B459}"/>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38" name="TextBox 25">
            <a:extLst>
              <a:ext uri="{FF2B5EF4-FFF2-40B4-BE49-F238E27FC236}">
                <a16:creationId xmlns:a16="http://schemas.microsoft.com/office/drawing/2014/main" id="{D03A7DA9-FB90-4FD5-8DC9-D53C34D2E26D}"/>
              </a:ext>
            </a:extLst>
          </p:cNvPr>
          <p:cNvSpPr txBox="1"/>
          <p:nvPr/>
        </p:nvSpPr>
        <p:spPr>
          <a:xfrm>
            <a:off x="266089" y="5343654"/>
            <a:ext cx="4502303" cy="256545"/>
          </a:xfrm>
          <a:prstGeom prst="rect">
            <a:avLst/>
          </a:prstGeom>
        </p:spPr>
        <p:txBody>
          <a:bodyPr wrap="square" lIns="0" tIns="0" rIns="0" bIns="0" rtlCol="0" anchor="t">
            <a:spAutoFit/>
          </a:bodyPr>
          <a:lstStyle/>
          <a:p>
            <a:r>
              <a:rPr lang="en-US" sz="1667" dirty="0">
                <a:solidFill>
                  <a:schemeClr val="bg1"/>
                </a:solidFill>
                <a:latin typeface="Segoe UI Semibold" panose="020B0702040204020203" pitchFamily="34" charset="0"/>
                <a:cs typeface="Segoe UI Semibold" panose="020B0702040204020203" pitchFamily="34" charset="0"/>
              </a:rPr>
              <a:t>(Section 20a and 20c of the IRR of RA 10742)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fade">
                                      <p:cBhvr>
                                        <p:cTn id="43" dur="500"/>
                                        <p:tgtEl>
                                          <p:spTgt spid="23">
                                            <p:txEl>
                                              <p:pRg st="0" end="0"/>
                                            </p:txEl>
                                          </p:spTgt>
                                        </p:tgtEl>
                                      </p:cBhvr>
                                    </p:animEffect>
                                    <p:anim calcmode="lin" valueType="num">
                                      <p:cBhvr>
                                        <p:cTn id="4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strVal val="#ppt_x"/>
                                          </p:val>
                                        </p:tav>
                                        <p:tav tm="100000">
                                          <p:val>
                                            <p:strVal val="#ppt_x"/>
                                          </p:val>
                                        </p:tav>
                                      </p:tavLst>
                                    </p:anim>
                                    <p:anim calcmode="lin" valueType="num">
                                      <p:cBhvr>
                                        <p:cTn id="51" dur="500" fill="hold"/>
                                        <p:tgtEl>
                                          <p:spTgt spid="25"/>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anim calcmode="lin" valueType="num">
                                      <p:cBhvr>
                                        <p:cTn id="56" dur="500" fill="hold"/>
                                        <p:tgtEl>
                                          <p:spTgt spid="27"/>
                                        </p:tgtEl>
                                        <p:attrNameLst>
                                          <p:attrName>ppt_x</p:attrName>
                                        </p:attrNameLst>
                                      </p:cBhvr>
                                      <p:tavLst>
                                        <p:tav tm="0">
                                          <p:val>
                                            <p:strVal val="#ppt_x"/>
                                          </p:val>
                                        </p:tav>
                                        <p:tav tm="100000">
                                          <p:val>
                                            <p:strVal val="#ppt_x"/>
                                          </p:val>
                                        </p:tav>
                                      </p:tavLst>
                                    </p:anim>
                                    <p:anim calcmode="lin" valueType="num">
                                      <p:cBhvr>
                                        <p:cTn id="5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5"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12191999" cy="6858000"/>
            <a:chOff x="0" y="0"/>
            <a:chExt cx="4899472" cy="2709333"/>
          </a:xfrm>
        </p:grpSpPr>
        <p:sp>
          <p:nvSpPr>
            <p:cNvPr id="3" name="Freeform 3"/>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87843"/>
              </a:srgbClr>
            </a:solidFill>
          </p:spPr>
          <p:txBody>
            <a:bodyPr/>
            <a:lstStyle/>
            <a:p>
              <a:endParaRPr lang="en-PH"/>
            </a:p>
          </p:txBody>
        </p:sp>
        <p:sp>
          <p:nvSpPr>
            <p:cNvPr id="4" name="TextBox 4"/>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sp>
        <p:nvSpPr>
          <p:cNvPr id="5" name="Freeform 5"/>
          <p:cNvSpPr/>
          <p:nvPr/>
        </p:nvSpPr>
        <p:spPr>
          <a:xfrm>
            <a:off x="0" y="0"/>
            <a:ext cx="6582779" cy="6858000"/>
          </a:xfrm>
          <a:custGeom>
            <a:avLst/>
            <a:gdLst/>
            <a:ahLst/>
            <a:cxnLst/>
            <a:rect l="l" t="t" r="r" b="b"/>
            <a:pathLst>
              <a:path w="13337546" h="13337546">
                <a:moveTo>
                  <a:pt x="0" y="0"/>
                </a:moveTo>
                <a:lnTo>
                  <a:pt x="13337546" y="0"/>
                </a:lnTo>
                <a:lnTo>
                  <a:pt x="13337546" y="13337546"/>
                </a:lnTo>
                <a:lnTo>
                  <a:pt x="0" y="13337546"/>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6" name="Group 6"/>
          <p:cNvGrpSpPr/>
          <p:nvPr/>
        </p:nvGrpSpPr>
        <p:grpSpPr>
          <a:xfrm>
            <a:off x="7140577" y="149768"/>
            <a:ext cx="6438515" cy="4904977"/>
            <a:chOff x="1653168" y="2844509"/>
            <a:chExt cx="12877030" cy="9809955"/>
          </a:xfrm>
        </p:grpSpPr>
        <p:sp>
          <p:nvSpPr>
            <p:cNvPr id="7" name="Freeform 7"/>
            <p:cNvSpPr/>
            <p:nvPr/>
          </p:nvSpPr>
          <p:spPr>
            <a:xfrm rot="3244700">
              <a:off x="3186705" y="1310972"/>
              <a:ext cx="9809955" cy="12877030"/>
            </a:xfrm>
            <a:custGeom>
              <a:avLst/>
              <a:gdLst/>
              <a:ahLst/>
              <a:cxnLst/>
              <a:rect l="l" t="t" r="r" b="b"/>
              <a:pathLst>
                <a:path w="9809955" h="12877030">
                  <a:moveTo>
                    <a:pt x="0" y="0"/>
                  </a:moveTo>
                  <a:lnTo>
                    <a:pt x="9809955" y="0"/>
                  </a:lnTo>
                  <a:lnTo>
                    <a:pt x="9809955" y="12877030"/>
                  </a:lnTo>
                  <a:lnTo>
                    <a:pt x="0" y="12877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 name="Freeform 8"/>
            <p:cNvSpPr/>
            <p:nvPr/>
          </p:nvSpPr>
          <p:spPr>
            <a:xfrm>
              <a:off x="2918916" y="4358644"/>
              <a:ext cx="8023075" cy="8023075"/>
            </a:xfrm>
            <a:custGeom>
              <a:avLst/>
              <a:gdLst/>
              <a:ahLst/>
              <a:cxnLst/>
              <a:rect l="l" t="t" r="r" b="b"/>
              <a:pathLst>
                <a:path w="8023075" h="8023075">
                  <a:moveTo>
                    <a:pt x="0" y="0"/>
                  </a:moveTo>
                  <a:lnTo>
                    <a:pt x="8023076" y="0"/>
                  </a:lnTo>
                  <a:lnTo>
                    <a:pt x="8023076" y="8023075"/>
                  </a:lnTo>
                  <a:lnTo>
                    <a:pt x="0" y="80230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9" name="TextBox 9"/>
            <p:cNvSpPr txBox="1"/>
            <p:nvPr/>
          </p:nvSpPr>
          <p:spPr>
            <a:xfrm>
              <a:off x="3628014" y="6642059"/>
              <a:ext cx="6705600" cy="2769990"/>
            </a:xfrm>
            <a:prstGeom prst="rect">
              <a:avLst/>
            </a:prstGeom>
          </p:spPr>
          <p:txBody>
            <a:bodyPr wrap="square" lIns="0" tIns="0" rIns="0" bIns="0" rtlCol="0" anchor="t">
              <a:spAutoFit/>
            </a:bodyPr>
            <a:lstStyle/>
            <a:p>
              <a:pPr algn="ctr"/>
              <a:r>
                <a:rPr lang="en-US" sz="3000" dirty="0">
                  <a:solidFill>
                    <a:srgbClr val="1A2352"/>
                  </a:solidFill>
                  <a:latin typeface="Arial Black" panose="020B0A04020102020204" pitchFamily="34" charset="0"/>
                </a:rPr>
                <a:t>SK Funds Disburse pursuant to:</a:t>
              </a:r>
            </a:p>
          </p:txBody>
        </p:sp>
      </p:grpSp>
      <p:grpSp>
        <p:nvGrpSpPr>
          <p:cNvPr id="13" name="Group 13"/>
          <p:cNvGrpSpPr/>
          <p:nvPr/>
        </p:nvGrpSpPr>
        <p:grpSpPr>
          <a:xfrm>
            <a:off x="2010529" y="1932380"/>
            <a:ext cx="4572250" cy="3210877"/>
            <a:chOff x="0" y="0"/>
            <a:chExt cx="7396476" cy="6421753"/>
          </a:xfrm>
        </p:grpSpPr>
        <p:sp>
          <p:nvSpPr>
            <p:cNvPr id="14" name="Freeform 14"/>
            <p:cNvSpPr/>
            <p:nvPr/>
          </p:nvSpPr>
          <p:spPr>
            <a:xfrm>
              <a:off x="0" y="0"/>
              <a:ext cx="718854" cy="1017790"/>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5" name="TextBox 15"/>
            <p:cNvSpPr txBox="1"/>
            <p:nvPr/>
          </p:nvSpPr>
          <p:spPr>
            <a:xfrm>
              <a:off x="1070266" y="219208"/>
              <a:ext cx="6326210" cy="769442"/>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RA 10742 and its IRR</a:t>
              </a:r>
            </a:p>
          </p:txBody>
        </p:sp>
        <p:sp>
          <p:nvSpPr>
            <p:cNvPr id="16" name="Freeform 16"/>
            <p:cNvSpPr/>
            <p:nvPr/>
          </p:nvSpPr>
          <p:spPr>
            <a:xfrm>
              <a:off x="0" y="1658070"/>
              <a:ext cx="718854" cy="1012276"/>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7" name="TextBox 17"/>
            <p:cNvSpPr txBox="1"/>
            <p:nvPr/>
          </p:nvSpPr>
          <p:spPr>
            <a:xfrm>
              <a:off x="1070266" y="1877274"/>
              <a:ext cx="6326210" cy="769442"/>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RA 7160 </a:t>
              </a:r>
            </a:p>
          </p:txBody>
        </p:sp>
        <p:sp>
          <p:nvSpPr>
            <p:cNvPr id="18" name="Freeform 18"/>
            <p:cNvSpPr/>
            <p:nvPr/>
          </p:nvSpPr>
          <p:spPr>
            <a:xfrm>
              <a:off x="0" y="3316135"/>
              <a:ext cx="718854" cy="1012278"/>
            </a:xfrm>
            <a:custGeom>
              <a:avLst/>
              <a:gdLst/>
              <a:ahLst/>
              <a:cxnLst/>
              <a:rect l="l" t="t" r="r" b="b"/>
              <a:pathLst>
                <a:path w="1043177" h="1162314">
                  <a:moveTo>
                    <a:pt x="0" y="0"/>
                  </a:moveTo>
                  <a:lnTo>
                    <a:pt x="1043177" y="0"/>
                  </a:lnTo>
                  <a:lnTo>
                    <a:pt x="1043177" y="1162315"/>
                  </a:lnTo>
                  <a:lnTo>
                    <a:pt x="0" y="1162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9" name="TextBox 19"/>
            <p:cNvSpPr txBox="1"/>
            <p:nvPr/>
          </p:nvSpPr>
          <p:spPr>
            <a:xfrm>
              <a:off x="1070266" y="3535341"/>
              <a:ext cx="5904754" cy="769442"/>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RA 9184 </a:t>
              </a:r>
            </a:p>
          </p:txBody>
        </p:sp>
        <p:sp>
          <p:nvSpPr>
            <p:cNvPr id="20" name="Freeform 20"/>
            <p:cNvSpPr/>
            <p:nvPr/>
          </p:nvSpPr>
          <p:spPr>
            <a:xfrm>
              <a:off x="0" y="4974203"/>
              <a:ext cx="718854" cy="1012278"/>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1" name="TextBox 21"/>
            <p:cNvSpPr txBox="1"/>
            <p:nvPr/>
          </p:nvSpPr>
          <p:spPr>
            <a:xfrm>
              <a:off x="1070266" y="4882871"/>
              <a:ext cx="6019205" cy="1538882"/>
            </a:xfrm>
            <a:prstGeom prst="rect">
              <a:avLst/>
            </a:prstGeom>
          </p:spPr>
          <p:txBody>
            <a:bodyPr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Other pertinent laws, rules and regulations</a:t>
              </a:r>
            </a:p>
          </p:txBody>
        </p:sp>
      </p:grpSp>
      <p:sp>
        <p:nvSpPr>
          <p:cNvPr id="24" name="TextBox 23">
            <a:extLst>
              <a:ext uri="{FF2B5EF4-FFF2-40B4-BE49-F238E27FC236}">
                <a16:creationId xmlns:a16="http://schemas.microsoft.com/office/drawing/2014/main" id="{7368531A-6457-44FA-B8B0-23084A9CF3F2}"/>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25" name="Group 24">
            <a:extLst>
              <a:ext uri="{FF2B5EF4-FFF2-40B4-BE49-F238E27FC236}">
                <a16:creationId xmlns:a16="http://schemas.microsoft.com/office/drawing/2014/main" id="{C8114E73-DF7D-4CBA-AF61-346239EA9C69}"/>
              </a:ext>
            </a:extLst>
          </p:cNvPr>
          <p:cNvGrpSpPr/>
          <p:nvPr/>
        </p:nvGrpSpPr>
        <p:grpSpPr>
          <a:xfrm>
            <a:off x="7874000" y="3733800"/>
            <a:ext cx="4320209" cy="3124200"/>
            <a:chOff x="11811000" y="5600700"/>
            <a:chExt cx="6480313" cy="4686300"/>
          </a:xfrm>
        </p:grpSpPr>
        <p:pic>
          <p:nvPicPr>
            <p:cNvPr id="26" name="Google Shape;24;p11">
              <a:extLst>
                <a:ext uri="{FF2B5EF4-FFF2-40B4-BE49-F238E27FC236}">
                  <a16:creationId xmlns:a16="http://schemas.microsoft.com/office/drawing/2014/main" id="{ECB0332E-CFFB-4F46-A591-66E49A6AF723}"/>
                </a:ext>
              </a:extLst>
            </p:cNvPr>
            <p:cNvPicPr preferRelativeResize="0"/>
            <p:nvPr/>
          </p:nvPicPr>
          <p:blipFill rotWithShape="1">
            <a:blip r:embed="rId11">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27" name="Google Shape;22;p10" descr="C:\Users\abby\Desktop\COA Style Guide\Assets\COA Logo.png">
              <a:extLst>
                <a:ext uri="{FF2B5EF4-FFF2-40B4-BE49-F238E27FC236}">
                  <a16:creationId xmlns:a16="http://schemas.microsoft.com/office/drawing/2014/main" id="{DAE8F7E9-66B3-41B0-A21F-053985263CB7}"/>
                </a:ext>
              </a:extLst>
            </p:cNvPr>
            <p:cNvPicPr preferRelativeResize="0"/>
            <p:nvPr/>
          </p:nvPicPr>
          <p:blipFill rotWithShape="1">
            <a:blip r:embed="rId12">
              <a:alphaModFix/>
            </a:blip>
            <a:srcRect/>
            <a:stretch/>
          </p:blipFill>
          <p:spPr>
            <a:xfrm>
              <a:off x="16306800" y="8343900"/>
              <a:ext cx="1676400" cy="1628775"/>
            </a:xfrm>
            <a:prstGeom prst="rect">
              <a:avLst/>
            </a:prstGeom>
            <a:noFill/>
            <a:ln>
              <a:noFill/>
            </a:ln>
          </p:spPr>
        </p:pic>
      </p:grpSp>
      <p:sp>
        <p:nvSpPr>
          <p:cNvPr id="28" name="TextBox 25">
            <a:extLst>
              <a:ext uri="{FF2B5EF4-FFF2-40B4-BE49-F238E27FC236}">
                <a16:creationId xmlns:a16="http://schemas.microsoft.com/office/drawing/2014/main" id="{33B0B47D-0003-4A73-8DA7-48B625834A63}"/>
              </a:ext>
            </a:extLst>
          </p:cNvPr>
          <p:cNvSpPr txBox="1"/>
          <p:nvPr/>
        </p:nvSpPr>
        <p:spPr>
          <a:xfrm>
            <a:off x="8515606" y="3475973"/>
            <a:ext cx="2650234" cy="230832"/>
          </a:xfrm>
          <a:prstGeom prst="rect">
            <a:avLst/>
          </a:prstGeom>
        </p:spPr>
        <p:txBody>
          <a:bodyPr wrap="square" lIns="0" tIns="0" rIns="0" bIns="0" rtlCol="0" anchor="t">
            <a:spAutoFit/>
          </a:bodyPr>
          <a:lstStyle/>
          <a:p>
            <a:pPr algn="ctr"/>
            <a:r>
              <a:rPr lang="en-US" sz="1500" dirty="0">
                <a:solidFill>
                  <a:srgbClr val="002060"/>
                </a:solidFill>
                <a:latin typeface="Segoe UI Semibold" panose="020B0702040204020203" pitchFamily="34" charset="0"/>
                <a:cs typeface="Segoe UI Semibold" panose="020B0702040204020203" pitchFamily="34" charset="0"/>
              </a:rPr>
              <a:t>(Section 20, IRR of RA 10742)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PH"/>
          </a:p>
        </p:txBody>
      </p:sp>
      <p:grpSp>
        <p:nvGrpSpPr>
          <p:cNvPr id="3" name="Group 3"/>
          <p:cNvGrpSpPr/>
          <p:nvPr/>
        </p:nvGrpSpPr>
        <p:grpSpPr>
          <a:xfrm>
            <a:off x="5881" y="0"/>
            <a:ext cx="12192000" cy="6858000"/>
            <a:chOff x="0" y="0"/>
            <a:chExt cx="4899472" cy="2709333"/>
          </a:xfrm>
        </p:grpSpPr>
        <p:sp>
          <p:nvSpPr>
            <p:cNvPr id="4" name="Freeform 4"/>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6667"/>
              </a:srgbClr>
            </a:solidFill>
          </p:spPr>
          <p:txBody>
            <a:bodyPr/>
            <a:lstStyle/>
            <a:p>
              <a:endParaRPr lang="en-PH"/>
            </a:p>
          </p:txBody>
        </p:sp>
        <p:sp>
          <p:nvSpPr>
            <p:cNvPr id="5" name="TextBox 5"/>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grpSp>
        <p:nvGrpSpPr>
          <p:cNvPr id="33" name="Group 3">
            <a:extLst>
              <a:ext uri="{FF2B5EF4-FFF2-40B4-BE49-F238E27FC236}">
                <a16:creationId xmlns:a16="http://schemas.microsoft.com/office/drawing/2014/main" id="{C5D39786-34D3-4ACE-B734-C2D17C3C415E}"/>
              </a:ext>
            </a:extLst>
          </p:cNvPr>
          <p:cNvGrpSpPr/>
          <p:nvPr/>
        </p:nvGrpSpPr>
        <p:grpSpPr>
          <a:xfrm>
            <a:off x="1" y="0"/>
            <a:ext cx="12192000" cy="6858000"/>
            <a:chOff x="0" y="0"/>
            <a:chExt cx="4899472" cy="2709333"/>
          </a:xfrm>
        </p:grpSpPr>
        <p:sp>
          <p:nvSpPr>
            <p:cNvPr id="34" name="Freeform 4">
              <a:extLst>
                <a:ext uri="{FF2B5EF4-FFF2-40B4-BE49-F238E27FC236}">
                  <a16:creationId xmlns:a16="http://schemas.microsoft.com/office/drawing/2014/main" id="{947668FC-0E84-421B-9C43-DD71E1DA47C0}"/>
                </a:ext>
              </a:extLst>
            </p:cNvPr>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65882"/>
              </a:srgbClr>
            </a:solidFill>
          </p:spPr>
          <p:txBody>
            <a:bodyPr/>
            <a:lstStyle/>
            <a:p>
              <a:endParaRPr lang="en-PH"/>
            </a:p>
          </p:txBody>
        </p:sp>
        <p:sp>
          <p:nvSpPr>
            <p:cNvPr id="35" name="TextBox 5">
              <a:extLst>
                <a:ext uri="{FF2B5EF4-FFF2-40B4-BE49-F238E27FC236}">
                  <a16:creationId xmlns:a16="http://schemas.microsoft.com/office/drawing/2014/main" id="{AAFB069A-C8C9-4F04-AC87-FAE3FCDBE34D}"/>
                </a:ext>
              </a:extLst>
            </p:cNvPr>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grpSp>
        <p:nvGrpSpPr>
          <p:cNvPr id="19" name="Group 19"/>
          <p:cNvGrpSpPr/>
          <p:nvPr/>
        </p:nvGrpSpPr>
        <p:grpSpPr>
          <a:xfrm>
            <a:off x="685801" y="1699283"/>
            <a:ext cx="8326118" cy="885820"/>
            <a:chOff x="0" y="-289907"/>
            <a:chExt cx="16652236" cy="1771640"/>
          </a:xfrm>
        </p:grpSpPr>
        <p:sp>
          <p:nvSpPr>
            <p:cNvPr id="20" name="Freeform 20"/>
            <p:cNvSpPr/>
            <p:nvPr/>
          </p:nvSpPr>
          <p:spPr>
            <a:xfrm>
              <a:off x="0" y="-289907"/>
              <a:ext cx="1043178" cy="1162314"/>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1" name="TextBox 21"/>
            <p:cNvSpPr txBox="1"/>
            <p:nvPr/>
          </p:nvSpPr>
          <p:spPr>
            <a:xfrm>
              <a:off x="1374314" y="-57149"/>
              <a:ext cx="15277922" cy="1538882"/>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All revenues/receipts shall at all times be properly acknowledged by an Official Receipt</a:t>
              </a:r>
            </a:p>
          </p:txBody>
        </p:sp>
      </p:grpSp>
      <p:grpSp>
        <p:nvGrpSpPr>
          <p:cNvPr id="22" name="Group 22"/>
          <p:cNvGrpSpPr/>
          <p:nvPr/>
        </p:nvGrpSpPr>
        <p:grpSpPr>
          <a:xfrm>
            <a:off x="685801" y="2884138"/>
            <a:ext cx="8326118" cy="1262074"/>
            <a:chOff x="0" y="-272973"/>
            <a:chExt cx="16652236" cy="2524148"/>
          </a:xfrm>
        </p:grpSpPr>
        <p:sp>
          <p:nvSpPr>
            <p:cNvPr id="23" name="Freeform 23"/>
            <p:cNvSpPr/>
            <p:nvPr/>
          </p:nvSpPr>
          <p:spPr>
            <a:xfrm>
              <a:off x="0" y="-272973"/>
              <a:ext cx="1043178" cy="1162314"/>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TextBox 24"/>
            <p:cNvSpPr txBox="1"/>
            <p:nvPr/>
          </p:nvSpPr>
          <p:spPr>
            <a:xfrm>
              <a:off x="1374316" y="-57149"/>
              <a:ext cx="15277920" cy="2308324"/>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Disbursements/payments or disposition of the SK funds or property shall bear the approval of the proper officials</a:t>
              </a:r>
            </a:p>
          </p:txBody>
        </p:sp>
      </p:grpSp>
      <p:grpSp>
        <p:nvGrpSpPr>
          <p:cNvPr id="25" name="Group 25"/>
          <p:cNvGrpSpPr/>
          <p:nvPr/>
        </p:nvGrpSpPr>
        <p:grpSpPr>
          <a:xfrm>
            <a:off x="685801" y="4442372"/>
            <a:ext cx="8326116" cy="876560"/>
            <a:chOff x="0" y="-271387"/>
            <a:chExt cx="16652232" cy="1753120"/>
          </a:xfrm>
        </p:grpSpPr>
        <p:sp>
          <p:nvSpPr>
            <p:cNvPr id="26" name="Freeform 26"/>
            <p:cNvSpPr/>
            <p:nvPr/>
          </p:nvSpPr>
          <p:spPr>
            <a:xfrm>
              <a:off x="0" y="-271387"/>
              <a:ext cx="1043178" cy="1162314"/>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7" name="TextBox 27"/>
            <p:cNvSpPr txBox="1"/>
            <p:nvPr/>
          </p:nvSpPr>
          <p:spPr>
            <a:xfrm>
              <a:off x="1374314" y="-57149"/>
              <a:ext cx="15277918" cy="1538882"/>
            </a:xfrm>
            <a:prstGeom prst="rect">
              <a:avLst/>
            </a:prstGeom>
          </p:spPr>
          <p:txBody>
            <a:bodyPr wrap="square"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All claims/disbursements shall be supported with complete documentation</a:t>
              </a:r>
            </a:p>
          </p:txBody>
        </p:sp>
      </p:grpSp>
      <p:grpSp>
        <p:nvGrpSpPr>
          <p:cNvPr id="29" name="Group 28">
            <a:extLst>
              <a:ext uri="{FF2B5EF4-FFF2-40B4-BE49-F238E27FC236}">
                <a16:creationId xmlns:a16="http://schemas.microsoft.com/office/drawing/2014/main" id="{F6BE4F96-68A1-4D2C-9682-14E31F9306C3}"/>
              </a:ext>
            </a:extLst>
          </p:cNvPr>
          <p:cNvGrpSpPr/>
          <p:nvPr/>
        </p:nvGrpSpPr>
        <p:grpSpPr>
          <a:xfrm>
            <a:off x="7874000" y="3733800"/>
            <a:ext cx="4320209" cy="3124200"/>
            <a:chOff x="11811000" y="5600700"/>
            <a:chExt cx="6480313" cy="4686300"/>
          </a:xfrm>
        </p:grpSpPr>
        <p:pic>
          <p:nvPicPr>
            <p:cNvPr id="30" name="Google Shape;24;p11">
              <a:extLst>
                <a:ext uri="{FF2B5EF4-FFF2-40B4-BE49-F238E27FC236}">
                  <a16:creationId xmlns:a16="http://schemas.microsoft.com/office/drawing/2014/main" id="{8CE0FDC4-39CD-4447-AD4F-8A1692A86B20}"/>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1" name="Google Shape;22;p10" descr="C:\Users\abby\Desktop\COA Style Guide\Assets\COA Logo.png">
              <a:extLst>
                <a:ext uri="{FF2B5EF4-FFF2-40B4-BE49-F238E27FC236}">
                  <a16:creationId xmlns:a16="http://schemas.microsoft.com/office/drawing/2014/main" id="{32E1C1AB-F6D5-4F54-833A-2A575543A5A0}"/>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32" name="TextBox 31">
            <a:extLst>
              <a:ext uri="{FF2B5EF4-FFF2-40B4-BE49-F238E27FC236}">
                <a16:creationId xmlns:a16="http://schemas.microsoft.com/office/drawing/2014/main" id="{FB9C6A16-D3D0-471B-A707-13BF9B864D2E}"/>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25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PH"/>
          </a:p>
        </p:txBody>
      </p:sp>
      <p:sp>
        <p:nvSpPr>
          <p:cNvPr id="4" name="Freeform 4"/>
          <p:cNvSpPr/>
          <p:nvPr/>
        </p:nvSpPr>
        <p:spPr>
          <a:xfrm>
            <a:off x="0" y="0"/>
            <a:ext cx="12192000"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4706"/>
            </a:srgbClr>
          </a:solidFill>
        </p:spPr>
        <p:txBody>
          <a:bodyPr/>
          <a:lstStyle/>
          <a:p>
            <a:endParaRPr lang="en-PH"/>
          </a:p>
        </p:txBody>
      </p:sp>
      <p:sp>
        <p:nvSpPr>
          <p:cNvPr id="5" name="TextBox 5"/>
          <p:cNvSpPr txBox="1"/>
          <p:nvPr/>
        </p:nvSpPr>
        <p:spPr>
          <a:xfrm>
            <a:off x="-25400" y="-48220"/>
            <a:ext cx="12471400" cy="6906220"/>
          </a:xfrm>
          <a:prstGeom prst="rect">
            <a:avLst/>
          </a:prstGeom>
        </p:spPr>
        <p:txBody>
          <a:bodyPr lIns="33867" tIns="33867" rIns="33867" bIns="33867" rtlCol="0" anchor="ctr"/>
          <a:lstStyle/>
          <a:p>
            <a:pPr algn="ctr">
              <a:lnSpc>
                <a:spcPts val="1906"/>
              </a:lnSpc>
            </a:pPr>
            <a:endParaRPr sz="1200"/>
          </a:p>
        </p:txBody>
      </p:sp>
      <p:grpSp>
        <p:nvGrpSpPr>
          <p:cNvPr id="37" name="Group 36"/>
          <p:cNvGrpSpPr/>
          <p:nvPr/>
        </p:nvGrpSpPr>
        <p:grpSpPr>
          <a:xfrm>
            <a:off x="3371026" y="3619057"/>
            <a:ext cx="8820974" cy="1689543"/>
            <a:chOff x="-242873" y="5746439"/>
            <a:chExt cx="13823308" cy="2534314"/>
          </a:xfrm>
        </p:grpSpPr>
        <p:grpSp>
          <p:nvGrpSpPr>
            <p:cNvPr id="7" name="Group 7"/>
            <p:cNvGrpSpPr/>
            <p:nvPr/>
          </p:nvGrpSpPr>
          <p:grpSpPr>
            <a:xfrm>
              <a:off x="-242873" y="5746439"/>
              <a:ext cx="13823307" cy="2534314"/>
              <a:chOff x="0" y="0"/>
              <a:chExt cx="3640706" cy="667474"/>
            </a:xfrm>
          </p:grpSpPr>
          <p:sp>
            <p:nvSpPr>
              <p:cNvPr id="8" name="Freeform 8"/>
              <p:cNvSpPr/>
              <p:nvPr/>
            </p:nvSpPr>
            <p:spPr>
              <a:xfrm>
                <a:off x="0" y="0"/>
                <a:ext cx="3640706" cy="667474"/>
              </a:xfrm>
              <a:custGeom>
                <a:avLst/>
                <a:gdLst/>
                <a:ahLst/>
                <a:cxnLst/>
                <a:rect l="l" t="t" r="r" b="b"/>
                <a:pathLst>
                  <a:path w="3640706" h="667474">
                    <a:moveTo>
                      <a:pt x="0" y="0"/>
                    </a:moveTo>
                    <a:lnTo>
                      <a:pt x="3640706" y="0"/>
                    </a:lnTo>
                    <a:lnTo>
                      <a:pt x="3640706" y="667474"/>
                    </a:lnTo>
                    <a:lnTo>
                      <a:pt x="0" y="667474"/>
                    </a:lnTo>
                    <a:close/>
                  </a:path>
                </a:pathLst>
              </a:custGeom>
              <a:solidFill>
                <a:srgbClr val="FBB901"/>
              </a:solidFill>
            </p:spPr>
            <p:txBody>
              <a:bodyPr/>
              <a:lstStyle/>
              <a:p>
                <a:endParaRPr lang="en-PH"/>
              </a:p>
            </p:txBody>
          </p:sp>
          <p:sp>
            <p:nvSpPr>
              <p:cNvPr id="9" name="TextBox 9"/>
              <p:cNvSpPr txBox="1"/>
              <p:nvPr/>
            </p:nvSpPr>
            <p:spPr>
              <a:xfrm>
                <a:off x="0" y="-19050"/>
                <a:ext cx="3640706" cy="686524"/>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grpSp>
          <p:nvGrpSpPr>
            <p:cNvPr id="10" name="Group 10"/>
            <p:cNvGrpSpPr/>
            <p:nvPr/>
          </p:nvGrpSpPr>
          <p:grpSpPr>
            <a:xfrm>
              <a:off x="-242873" y="6022119"/>
              <a:ext cx="13823308" cy="1914124"/>
              <a:chOff x="0" y="-19050"/>
              <a:chExt cx="3640707" cy="504132"/>
            </a:xfrm>
          </p:grpSpPr>
          <p:sp>
            <p:nvSpPr>
              <p:cNvPr id="11" name="Freeform 11"/>
              <p:cNvSpPr/>
              <p:nvPr/>
            </p:nvSpPr>
            <p:spPr>
              <a:xfrm>
                <a:off x="0" y="0"/>
                <a:ext cx="3640707" cy="485081"/>
              </a:xfrm>
              <a:custGeom>
                <a:avLst/>
                <a:gdLst/>
                <a:ahLst/>
                <a:cxnLst/>
                <a:rect l="l" t="t" r="r" b="b"/>
                <a:pathLst>
                  <a:path w="3521246" h="485081">
                    <a:moveTo>
                      <a:pt x="0" y="0"/>
                    </a:moveTo>
                    <a:lnTo>
                      <a:pt x="3521246" y="0"/>
                    </a:lnTo>
                    <a:lnTo>
                      <a:pt x="3521246" y="485081"/>
                    </a:lnTo>
                    <a:lnTo>
                      <a:pt x="0" y="485081"/>
                    </a:lnTo>
                    <a:close/>
                  </a:path>
                </a:pathLst>
              </a:custGeom>
              <a:solidFill>
                <a:srgbClr val="012162"/>
              </a:solidFill>
            </p:spPr>
            <p:txBody>
              <a:bodyPr/>
              <a:lstStyle/>
              <a:p>
                <a:endParaRPr lang="en-PH"/>
              </a:p>
            </p:txBody>
          </p:sp>
          <p:sp>
            <p:nvSpPr>
              <p:cNvPr id="12" name="TextBox 12"/>
              <p:cNvSpPr txBox="1"/>
              <p:nvPr/>
            </p:nvSpPr>
            <p:spPr>
              <a:xfrm>
                <a:off x="0" y="-19050"/>
                <a:ext cx="3521246" cy="504132"/>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sp>
          <p:nvSpPr>
            <p:cNvPr id="13" name="TextBox 13"/>
            <p:cNvSpPr txBox="1"/>
            <p:nvPr/>
          </p:nvSpPr>
          <p:spPr>
            <a:xfrm>
              <a:off x="972941" y="6152421"/>
              <a:ext cx="11665461" cy="1731243"/>
            </a:xfrm>
            <a:prstGeom prst="rect">
              <a:avLst/>
            </a:prstGeom>
          </p:spPr>
          <p:txBody>
            <a:bodyPr wrap="square" lIns="0" tIns="0" rIns="0" bIns="0" rtlCol="0" anchor="t">
              <a:spAutoFit/>
            </a:bodyPr>
            <a:lstStyle/>
            <a:p>
              <a:pPr algn="just"/>
              <a:r>
                <a:rPr lang="en-US" sz="2500" dirty="0">
                  <a:solidFill>
                    <a:srgbClr val="FFFFFF"/>
                  </a:solidFill>
                  <a:latin typeface="Segoe UI Semibold" panose="020B0702040204020203" pitchFamily="34" charset="0"/>
                  <a:cs typeface="Segoe UI Semibold" panose="020B0702040204020203" pitchFamily="34" charset="0"/>
                </a:rPr>
                <a:t>SK treasurer shall be responsible in the proper handling or custody of the funds and property of the SK</a:t>
              </a:r>
            </a:p>
          </p:txBody>
        </p:sp>
      </p:grpSp>
      <p:grpSp>
        <p:nvGrpSpPr>
          <p:cNvPr id="35" name="Group 34"/>
          <p:cNvGrpSpPr/>
          <p:nvPr/>
        </p:nvGrpSpPr>
        <p:grpSpPr>
          <a:xfrm>
            <a:off x="3371026" y="1379973"/>
            <a:ext cx="8973374" cy="1693427"/>
            <a:chOff x="-242873" y="2456447"/>
            <a:chExt cx="14443711" cy="2540140"/>
          </a:xfrm>
        </p:grpSpPr>
        <p:grpSp>
          <p:nvGrpSpPr>
            <p:cNvPr id="20" name="Group 20"/>
            <p:cNvGrpSpPr/>
            <p:nvPr/>
          </p:nvGrpSpPr>
          <p:grpSpPr>
            <a:xfrm>
              <a:off x="-242873" y="2456447"/>
              <a:ext cx="14443711" cy="2540140"/>
              <a:chOff x="0" y="-19050"/>
              <a:chExt cx="3804105" cy="669008"/>
            </a:xfrm>
          </p:grpSpPr>
          <p:sp>
            <p:nvSpPr>
              <p:cNvPr id="21" name="Freeform 21"/>
              <p:cNvSpPr/>
              <p:nvPr/>
            </p:nvSpPr>
            <p:spPr>
              <a:xfrm>
                <a:off x="0" y="0"/>
                <a:ext cx="3750266" cy="649958"/>
              </a:xfrm>
              <a:custGeom>
                <a:avLst/>
                <a:gdLst/>
                <a:ahLst/>
                <a:cxnLst/>
                <a:rect l="l" t="t" r="r" b="b"/>
                <a:pathLst>
                  <a:path w="3804105" h="649958">
                    <a:moveTo>
                      <a:pt x="0" y="0"/>
                    </a:moveTo>
                    <a:lnTo>
                      <a:pt x="3804105" y="0"/>
                    </a:lnTo>
                    <a:lnTo>
                      <a:pt x="3804105" y="649958"/>
                    </a:lnTo>
                    <a:lnTo>
                      <a:pt x="0" y="649958"/>
                    </a:lnTo>
                    <a:close/>
                  </a:path>
                </a:pathLst>
              </a:custGeom>
              <a:solidFill>
                <a:srgbClr val="FBB901"/>
              </a:solidFill>
            </p:spPr>
            <p:txBody>
              <a:bodyPr/>
              <a:lstStyle/>
              <a:p>
                <a:endParaRPr lang="en-PH"/>
              </a:p>
            </p:txBody>
          </p:sp>
          <p:sp>
            <p:nvSpPr>
              <p:cNvPr id="22" name="TextBox 22"/>
              <p:cNvSpPr txBox="1"/>
              <p:nvPr/>
            </p:nvSpPr>
            <p:spPr>
              <a:xfrm>
                <a:off x="0" y="-19050"/>
                <a:ext cx="3804105" cy="669008"/>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grpSp>
          <p:nvGrpSpPr>
            <p:cNvPr id="23" name="Group 23"/>
            <p:cNvGrpSpPr/>
            <p:nvPr/>
          </p:nvGrpSpPr>
          <p:grpSpPr>
            <a:xfrm>
              <a:off x="-242873" y="2782054"/>
              <a:ext cx="14239290" cy="1989720"/>
              <a:chOff x="0" y="-19050"/>
              <a:chExt cx="3750266" cy="524042"/>
            </a:xfrm>
          </p:grpSpPr>
          <p:sp>
            <p:nvSpPr>
              <p:cNvPr id="24" name="Freeform 24"/>
              <p:cNvSpPr/>
              <p:nvPr/>
            </p:nvSpPr>
            <p:spPr>
              <a:xfrm>
                <a:off x="0" y="-9146"/>
                <a:ext cx="3750266" cy="504992"/>
              </a:xfrm>
              <a:custGeom>
                <a:avLst/>
                <a:gdLst/>
                <a:ahLst/>
                <a:cxnLst/>
                <a:rect l="l" t="t" r="r" b="b"/>
                <a:pathLst>
                  <a:path w="3521246" h="504992">
                    <a:moveTo>
                      <a:pt x="0" y="0"/>
                    </a:moveTo>
                    <a:lnTo>
                      <a:pt x="3521246" y="0"/>
                    </a:lnTo>
                    <a:lnTo>
                      <a:pt x="3521246" y="504992"/>
                    </a:lnTo>
                    <a:lnTo>
                      <a:pt x="0" y="504992"/>
                    </a:lnTo>
                    <a:close/>
                  </a:path>
                </a:pathLst>
              </a:custGeom>
              <a:solidFill>
                <a:srgbClr val="012162"/>
              </a:solidFill>
            </p:spPr>
            <p:txBody>
              <a:bodyPr/>
              <a:lstStyle/>
              <a:p>
                <a:endParaRPr lang="en-PH"/>
              </a:p>
            </p:txBody>
          </p:sp>
          <p:sp>
            <p:nvSpPr>
              <p:cNvPr id="25" name="TextBox 25"/>
              <p:cNvSpPr txBox="1"/>
              <p:nvPr/>
            </p:nvSpPr>
            <p:spPr>
              <a:xfrm>
                <a:off x="0" y="-19050"/>
                <a:ext cx="3521246" cy="524042"/>
              </a:xfrm>
              <a:prstGeom prst="rect">
                <a:avLst/>
              </a:prstGeom>
            </p:spPr>
            <p:txBody>
              <a:bodyPr lIns="33867" tIns="33867" rIns="33867" bIns="33867" rtlCol="0" anchor="ctr"/>
              <a:lstStyle/>
              <a:p>
                <a:pPr algn="ctr"/>
                <a:endParaRPr sz="2500">
                  <a:latin typeface="Segoe UI Semibold" panose="020B0702040204020203" pitchFamily="34" charset="0"/>
                  <a:cs typeface="Segoe UI Semibold" panose="020B0702040204020203" pitchFamily="34" charset="0"/>
                </a:endParaRPr>
              </a:p>
            </p:txBody>
          </p:sp>
        </p:grpSp>
        <p:sp>
          <p:nvSpPr>
            <p:cNvPr id="26" name="TextBox 26"/>
            <p:cNvSpPr txBox="1"/>
            <p:nvPr/>
          </p:nvSpPr>
          <p:spPr>
            <a:xfrm>
              <a:off x="972943" y="2883000"/>
              <a:ext cx="12014994" cy="1731243"/>
            </a:xfrm>
            <a:prstGeom prst="rect">
              <a:avLst/>
            </a:prstGeom>
          </p:spPr>
          <p:txBody>
            <a:bodyPr wrap="square" lIns="0" tIns="0" rIns="0" bIns="0" rtlCol="0" anchor="t">
              <a:spAutoFit/>
            </a:bodyPr>
            <a:lstStyle/>
            <a:p>
              <a:pPr algn="just"/>
              <a:r>
                <a:rPr lang="en-US" sz="2500" dirty="0">
                  <a:solidFill>
                    <a:srgbClr val="FFFFFF"/>
                  </a:solidFill>
                  <a:latin typeface="Segoe UI Semibold" panose="020B0702040204020203" pitchFamily="34" charset="0"/>
                  <a:cs typeface="Segoe UI Semibold" panose="020B0702040204020203" pitchFamily="34" charset="0"/>
                </a:rPr>
                <a:t>SK chairperson shall be immediately and primarily responsible for all the funds and property pertaining to the SK</a:t>
              </a:r>
            </a:p>
          </p:txBody>
        </p:sp>
      </p:grpSp>
      <p:grpSp>
        <p:nvGrpSpPr>
          <p:cNvPr id="39" name="Group 38">
            <a:extLst>
              <a:ext uri="{FF2B5EF4-FFF2-40B4-BE49-F238E27FC236}">
                <a16:creationId xmlns:a16="http://schemas.microsoft.com/office/drawing/2014/main" id="{1790566C-088D-40EC-B611-AF8F94B74890}"/>
              </a:ext>
            </a:extLst>
          </p:cNvPr>
          <p:cNvGrpSpPr/>
          <p:nvPr/>
        </p:nvGrpSpPr>
        <p:grpSpPr>
          <a:xfrm>
            <a:off x="7874000" y="3733800"/>
            <a:ext cx="4320209" cy="3124200"/>
            <a:chOff x="11811000" y="5600700"/>
            <a:chExt cx="6480313" cy="4686300"/>
          </a:xfrm>
        </p:grpSpPr>
        <p:pic>
          <p:nvPicPr>
            <p:cNvPr id="40" name="Google Shape;24;p11">
              <a:extLst>
                <a:ext uri="{FF2B5EF4-FFF2-40B4-BE49-F238E27FC236}">
                  <a16:creationId xmlns:a16="http://schemas.microsoft.com/office/drawing/2014/main" id="{E488DF16-2A2D-4A70-8DBC-DD4690AFF6B5}"/>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1" name="Google Shape;22;p10" descr="C:\Users\abby\Desktop\COA Style Guide\Assets\COA Logo.png">
              <a:extLst>
                <a:ext uri="{FF2B5EF4-FFF2-40B4-BE49-F238E27FC236}">
                  <a16:creationId xmlns:a16="http://schemas.microsoft.com/office/drawing/2014/main" id="{01585BAF-A8D1-4AA0-94B2-E4296AE2D826}"/>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grpSp>
        <p:nvGrpSpPr>
          <p:cNvPr id="19" name="Group 18">
            <a:extLst>
              <a:ext uri="{FF2B5EF4-FFF2-40B4-BE49-F238E27FC236}">
                <a16:creationId xmlns:a16="http://schemas.microsoft.com/office/drawing/2014/main" id="{E547CA83-9F53-48DC-96A0-0FE931895132}"/>
              </a:ext>
            </a:extLst>
          </p:cNvPr>
          <p:cNvGrpSpPr/>
          <p:nvPr/>
        </p:nvGrpSpPr>
        <p:grpSpPr>
          <a:xfrm>
            <a:off x="771627" y="1258481"/>
            <a:ext cx="2145645" cy="1967319"/>
            <a:chOff x="768150" y="1688731"/>
            <a:chExt cx="3218468" cy="2950979"/>
          </a:xfrm>
        </p:grpSpPr>
        <p:sp>
          <p:nvSpPr>
            <p:cNvPr id="28" name="Freeform 28"/>
            <p:cNvSpPr/>
            <p:nvPr/>
          </p:nvSpPr>
          <p:spPr>
            <a:xfrm>
              <a:off x="768150" y="1688731"/>
              <a:ext cx="3218468" cy="29509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902"/>
            </a:solidFill>
          </p:spPr>
          <p:txBody>
            <a:bodyPr/>
            <a:lstStyle/>
            <a:p>
              <a:endParaRPr lang="en-PH"/>
            </a:p>
          </p:txBody>
        </p:sp>
        <p:pic>
          <p:nvPicPr>
            <p:cNvPr id="42" name="Picture 41">
              <a:extLst>
                <a:ext uri="{FF2B5EF4-FFF2-40B4-BE49-F238E27FC236}">
                  <a16:creationId xmlns:a16="http://schemas.microsoft.com/office/drawing/2014/main" id="{7296F4E6-713A-4A16-BAFD-A7C6C7ACA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290" y="2082447"/>
              <a:ext cx="2106618" cy="2106618"/>
            </a:xfrm>
            <a:prstGeom prst="rect">
              <a:avLst/>
            </a:prstGeom>
          </p:spPr>
        </p:pic>
      </p:grpSp>
      <p:grpSp>
        <p:nvGrpSpPr>
          <p:cNvPr id="32" name="Group 31">
            <a:extLst>
              <a:ext uri="{FF2B5EF4-FFF2-40B4-BE49-F238E27FC236}">
                <a16:creationId xmlns:a16="http://schemas.microsoft.com/office/drawing/2014/main" id="{6E53DFB1-178E-482D-90E8-B3DEC93DE621}"/>
              </a:ext>
            </a:extLst>
          </p:cNvPr>
          <p:cNvGrpSpPr/>
          <p:nvPr/>
        </p:nvGrpSpPr>
        <p:grpSpPr>
          <a:xfrm>
            <a:off x="785770" y="3493681"/>
            <a:ext cx="2145645" cy="1967319"/>
            <a:chOff x="1178655" y="4992871"/>
            <a:chExt cx="3218468" cy="2950979"/>
          </a:xfrm>
        </p:grpSpPr>
        <p:sp>
          <p:nvSpPr>
            <p:cNvPr id="52" name="Freeform 28">
              <a:extLst>
                <a:ext uri="{FF2B5EF4-FFF2-40B4-BE49-F238E27FC236}">
                  <a16:creationId xmlns:a16="http://schemas.microsoft.com/office/drawing/2014/main" id="{6499BC5D-9A3D-44DD-AC01-ED5C034EB481}"/>
                </a:ext>
              </a:extLst>
            </p:cNvPr>
            <p:cNvSpPr/>
            <p:nvPr/>
          </p:nvSpPr>
          <p:spPr>
            <a:xfrm>
              <a:off x="1178655" y="4992871"/>
              <a:ext cx="3218468" cy="29509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902"/>
            </a:solidFill>
          </p:spPr>
          <p:txBody>
            <a:bodyPr/>
            <a:lstStyle/>
            <a:p>
              <a:endParaRPr lang="en-PH"/>
            </a:p>
          </p:txBody>
        </p:sp>
        <p:pic>
          <p:nvPicPr>
            <p:cNvPr id="50" name="Picture 49">
              <a:extLst>
                <a:ext uri="{FF2B5EF4-FFF2-40B4-BE49-F238E27FC236}">
                  <a16:creationId xmlns:a16="http://schemas.microsoft.com/office/drawing/2014/main" id="{D08781A6-6F55-4626-8489-0AEC981805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4813" y="5069235"/>
              <a:ext cx="2641328" cy="2641328"/>
            </a:xfrm>
            <a:prstGeom prst="rect">
              <a:avLst/>
            </a:prstGeom>
          </p:spPr>
        </p:pic>
      </p:grpSp>
      <p:sp>
        <p:nvSpPr>
          <p:cNvPr id="54" name="TextBox 53">
            <a:extLst>
              <a:ext uri="{FF2B5EF4-FFF2-40B4-BE49-F238E27FC236}">
                <a16:creationId xmlns:a16="http://schemas.microsoft.com/office/drawing/2014/main" id="{0FBD0532-662F-464F-B894-EF65ECD93508}"/>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25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1+#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PH"/>
          </a:p>
        </p:txBody>
      </p:sp>
      <p:sp>
        <p:nvSpPr>
          <p:cNvPr id="4" name="Freeform 4"/>
          <p:cNvSpPr/>
          <p:nvPr/>
        </p:nvSpPr>
        <p:spPr>
          <a:xfrm>
            <a:off x="-1" y="0"/>
            <a:ext cx="12217399"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4706"/>
            </a:srgbClr>
          </a:solidFill>
        </p:spPr>
        <p:txBody>
          <a:bodyPr/>
          <a:lstStyle/>
          <a:p>
            <a:endParaRPr lang="en-PH"/>
          </a:p>
        </p:txBody>
      </p:sp>
      <p:sp>
        <p:nvSpPr>
          <p:cNvPr id="5" name="TextBox 5"/>
          <p:cNvSpPr txBox="1"/>
          <p:nvPr/>
        </p:nvSpPr>
        <p:spPr>
          <a:xfrm>
            <a:off x="-25400" y="-48220"/>
            <a:ext cx="12369800" cy="6906220"/>
          </a:xfrm>
          <a:prstGeom prst="rect">
            <a:avLst/>
          </a:prstGeom>
        </p:spPr>
        <p:txBody>
          <a:bodyPr lIns="33867" tIns="33867" rIns="33867" bIns="33867" rtlCol="0" anchor="ctr"/>
          <a:lstStyle/>
          <a:p>
            <a:pPr algn="ctr">
              <a:lnSpc>
                <a:spcPts val="1906"/>
              </a:lnSpc>
            </a:pPr>
            <a:endParaRPr sz="1200"/>
          </a:p>
        </p:txBody>
      </p:sp>
      <p:grpSp>
        <p:nvGrpSpPr>
          <p:cNvPr id="35" name="Group 34"/>
          <p:cNvGrpSpPr/>
          <p:nvPr/>
        </p:nvGrpSpPr>
        <p:grpSpPr>
          <a:xfrm>
            <a:off x="3371026" y="1379974"/>
            <a:ext cx="8846374" cy="3420626"/>
            <a:chOff x="-242873" y="2456447"/>
            <a:chExt cx="14443711" cy="5130939"/>
          </a:xfrm>
        </p:grpSpPr>
        <p:grpSp>
          <p:nvGrpSpPr>
            <p:cNvPr id="20" name="Group 20"/>
            <p:cNvGrpSpPr/>
            <p:nvPr/>
          </p:nvGrpSpPr>
          <p:grpSpPr>
            <a:xfrm>
              <a:off x="-242873" y="2456447"/>
              <a:ext cx="14443711" cy="5130939"/>
              <a:chOff x="0" y="-19050"/>
              <a:chExt cx="3804105" cy="1351358"/>
            </a:xfrm>
          </p:grpSpPr>
          <p:sp>
            <p:nvSpPr>
              <p:cNvPr id="21" name="Freeform 21"/>
              <p:cNvSpPr/>
              <p:nvPr/>
            </p:nvSpPr>
            <p:spPr>
              <a:xfrm>
                <a:off x="0" y="0"/>
                <a:ext cx="3804105" cy="1332308"/>
              </a:xfrm>
              <a:custGeom>
                <a:avLst/>
                <a:gdLst/>
                <a:ahLst/>
                <a:cxnLst/>
                <a:rect l="l" t="t" r="r" b="b"/>
                <a:pathLst>
                  <a:path w="3804105" h="649958">
                    <a:moveTo>
                      <a:pt x="0" y="0"/>
                    </a:moveTo>
                    <a:lnTo>
                      <a:pt x="3804105" y="0"/>
                    </a:lnTo>
                    <a:lnTo>
                      <a:pt x="3804105" y="649958"/>
                    </a:lnTo>
                    <a:lnTo>
                      <a:pt x="0" y="649958"/>
                    </a:lnTo>
                    <a:close/>
                  </a:path>
                </a:pathLst>
              </a:custGeom>
              <a:solidFill>
                <a:srgbClr val="FBB901"/>
              </a:solidFill>
            </p:spPr>
            <p:txBody>
              <a:bodyPr/>
              <a:lstStyle/>
              <a:p>
                <a:endParaRPr lang="en-PH"/>
              </a:p>
            </p:txBody>
          </p:sp>
          <p:sp>
            <p:nvSpPr>
              <p:cNvPr id="22" name="TextBox 22"/>
              <p:cNvSpPr txBox="1"/>
              <p:nvPr/>
            </p:nvSpPr>
            <p:spPr>
              <a:xfrm>
                <a:off x="0" y="-19050"/>
                <a:ext cx="3804105" cy="669008"/>
              </a:xfrm>
              <a:prstGeom prst="rect">
                <a:avLst/>
              </a:prstGeom>
            </p:spPr>
            <p:txBody>
              <a:bodyPr lIns="33867" tIns="33867" rIns="33867" bIns="33867" rtlCol="0" anchor="ctr"/>
              <a:lstStyle/>
              <a:p>
                <a:pPr algn="ctr">
                  <a:lnSpc>
                    <a:spcPts val="1906"/>
                  </a:lnSpc>
                </a:pPr>
                <a:endParaRPr sz="1200"/>
              </a:p>
            </p:txBody>
          </p:sp>
        </p:grpSp>
        <p:grpSp>
          <p:nvGrpSpPr>
            <p:cNvPr id="23" name="Group 23"/>
            <p:cNvGrpSpPr/>
            <p:nvPr/>
          </p:nvGrpSpPr>
          <p:grpSpPr>
            <a:xfrm>
              <a:off x="-242873" y="2782054"/>
              <a:ext cx="14443710" cy="4424335"/>
              <a:chOff x="0" y="-19050"/>
              <a:chExt cx="3804105" cy="1165258"/>
            </a:xfrm>
          </p:grpSpPr>
          <p:sp>
            <p:nvSpPr>
              <p:cNvPr id="24" name="Freeform 24"/>
              <p:cNvSpPr/>
              <p:nvPr/>
            </p:nvSpPr>
            <p:spPr>
              <a:xfrm>
                <a:off x="0" y="0"/>
                <a:ext cx="3804105" cy="1146208"/>
              </a:xfrm>
              <a:custGeom>
                <a:avLst/>
                <a:gdLst/>
                <a:ahLst/>
                <a:cxnLst/>
                <a:rect l="l" t="t" r="r" b="b"/>
                <a:pathLst>
                  <a:path w="3521246" h="504992">
                    <a:moveTo>
                      <a:pt x="0" y="0"/>
                    </a:moveTo>
                    <a:lnTo>
                      <a:pt x="3521246" y="0"/>
                    </a:lnTo>
                    <a:lnTo>
                      <a:pt x="3521246" y="504992"/>
                    </a:lnTo>
                    <a:lnTo>
                      <a:pt x="0" y="504992"/>
                    </a:lnTo>
                    <a:close/>
                  </a:path>
                </a:pathLst>
              </a:custGeom>
              <a:solidFill>
                <a:srgbClr val="012162"/>
              </a:solidFill>
            </p:spPr>
            <p:txBody>
              <a:bodyPr/>
              <a:lstStyle/>
              <a:p>
                <a:endParaRPr lang="en-PH"/>
              </a:p>
            </p:txBody>
          </p:sp>
          <p:sp>
            <p:nvSpPr>
              <p:cNvPr id="25" name="TextBox 25"/>
              <p:cNvSpPr txBox="1"/>
              <p:nvPr/>
            </p:nvSpPr>
            <p:spPr>
              <a:xfrm>
                <a:off x="0" y="-19050"/>
                <a:ext cx="3521246" cy="524042"/>
              </a:xfrm>
              <a:prstGeom prst="rect">
                <a:avLst/>
              </a:prstGeom>
            </p:spPr>
            <p:txBody>
              <a:bodyPr lIns="33867" tIns="33867" rIns="33867" bIns="33867" rtlCol="0" anchor="ctr"/>
              <a:lstStyle/>
              <a:p>
                <a:pPr algn="ctr">
                  <a:lnSpc>
                    <a:spcPts val="1906"/>
                  </a:lnSpc>
                </a:pPr>
                <a:endParaRPr sz="1200"/>
              </a:p>
            </p:txBody>
          </p:sp>
        </p:grpSp>
        <p:sp>
          <p:nvSpPr>
            <p:cNvPr id="26" name="TextBox 26"/>
            <p:cNvSpPr txBox="1"/>
            <p:nvPr/>
          </p:nvSpPr>
          <p:spPr>
            <a:xfrm>
              <a:off x="386726" y="3271424"/>
              <a:ext cx="13241807" cy="3462486"/>
            </a:xfrm>
            <a:prstGeom prst="rect">
              <a:avLst/>
            </a:prstGeom>
          </p:spPr>
          <p:txBody>
            <a:bodyPr wrap="square" lIns="0" tIns="0" rIns="0" bIns="0" rtlCol="0" anchor="t">
              <a:spAutoFit/>
            </a:bodyPr>
            <a:lstStyle/>
            <a:p>
              <a:pPr algn="just"/>
              <a:r>
                <a:rPr lang="en-US" sz="2500" dirty="0">
                  <a:solidFill>
                    <a:srgbClr val="FFFFFF"/>
                  </a:solidFill>
                  <a:latin typeface="Segoe UI Semibold" panose="020B0702040204020203" pitchFamily="34" charset="0"/>
                  <a:cs typeface="Segoe UI Semibold" panose="020B0702040204020203" pitchFamily="34" charset="0"/>
                </a:rPr>
                <a:t>The SK chairperson with the concurrence of the majority of all the SK members shall designate a Budget Monitoring Officer (BMO) who shall be responsible in monitoring the SK budget and preparation of budget reports. The BMO shall come from the SK officials except the SK treasurer</a:t>
              </a:r>
            </a:p>
          </p:txBody>
        </p:sp>
      </p:grpSp>
      <p:grpSp>
        <p:nvGrpSpPr>
          <p:cNvPr id="39" name="Group 38">
            <a:extLst>
              <a:ext uri="{FF2B5EF4-FFF2-40B4-BE49-F238E27FC236}">
                <a16:creationId xmlns:a16="http://schemas.microsoft.com/office/drawing/2014/main" id="{1790566C-088D-40EC-B611-AF8F94B74890}"/>
              </a:ext>
            </a:extLst>
          </p:cNvPr>
          <p:cNvGrpSpPr/>
          <p:nvPr/>
        </p:nvGrpSpPr>
        <p:grpSpPr>
          <a:xfrm>
            <a:off x="7874000" y="3733800"/>
            <a:ext cx="4320209" cy="3124200"/>
            <a:chOff x="11811000" y="5600700"/>
            <a:chExt cx="6480313" cy="4686300"/>
          </a:xfrm>
        </p:grpSpPr>
        <p:pic>
          <p:nvPicPr>
            <p:cNvPr id="40" name="Google Shape;24;p11">
              <a:extLst>
                <a:ext uri="{FF2B5EF4-FFF2-40B4-BE49-F238E27FC236}">
                  <a16:creationId xmlns:a16="http://schemas.microsoft.com/office/drawing/2014/main" id="{E488DF16-2A2D-4A70-8DBC-DD4690AFF6B5}"/>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1" name="Google Shape;22;p10" descr="C:\Users\abby\Desktop\COA Style Guide\Assets\COA Logo.png">
              <a:extLst>
                <a:ext uri="{FF2B5EF4-FFF2-40B4-BE49-F238E27FC236}">
                  <a16:creationId xmlns:a16="http://schemas.microsoft.com/office/drawing/2014/main" id="{01585BAF-A8D1-4AA0-94B2-E4296AE2D826}"/>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grpSp>
        <p:nvGrpSpPr>
          <p:cNvPr id="19" name="Group 18">
            <a:extLst>
              <a:ext uri="{FF2B5EF4-FFF2-40B4-BE49-F238E27FC236}">
                <a16:creationId xmlns:a16="http://schemas.microsoft.com/office/drawing/2014/main" id="{E547CA83-9F53-48DC-96A0-0FE931895132}"/>
              </a:ext>
            </a:extLst>
          </p:cNvPr>
          <p:cNvGrpSpPr/>
          <p:nvPr/>
        </p:nvGrpSpPr>
        <p:grpSpPr>
          <a:xfrm>
            <a:off x="771627" y="1918881"/>
            <a:ext cx="2145645" cy="1967319"/>
            <a:chOff x="768150" y="1688731"/>
            <a:chExt cx="3218468" cy="2950979"/>
          </a:xfrm>
        </p:grpSpPr>
        <p:sp>
          <p:nvSpPr>
            <p:cNvPr id="28" name="Freeform 28"/>
            <p:cNvSpPr/>
            <p:nvPr/>
          </p:nvSpPr>
          <p:spPr>
            <a:xfrm>
              <a:off x="768150" y="1688731"/>
              <a:ext cx="3218468" cy="29509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902"/>
            </a:solidFill>
          </p:spPr>
          <p:txBody>
            <a:bodyPr/>
            <a:lstStyle/>
            <a:p>
              <a:endParaRPr lang="en-PH"/>
            </a:p>
          </p:txBody>
        </p:sp>
        <p:pic>
          <p:nvPicPr>
            <p:cNvPr id="42" name="Picture 41">
              <a:extLst>
                <a:ext uri="{FF2B5EF4-FFF2-40B4-BE49-F238E27FC236}">
                  <a16:creationId xmlns:a16="http://schemas.microsoft.com/office/drawing/2014/main" id="{7296F4E6-713A-4A16-BAFD-A7C6C7ACA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290" y="2082447"/>
              <a:ext cx="2106618" cy="2106618"/>
            </a:xfrm>
            <a:prstGeom prst="rect">
              <a:avLst/>
            </a:prstGeom>
          </p:spPr>
        </p:pic>
      </p:grpSp>
      <p:sp>
        <p:nvSpPr>
          <p:cNvPr id="54" name="TextBox 53">
            <a:extLst>
              <a:ext uri="{FF2B5EF4-FFF2-40B4-BE49-F238E27FC236}">
                <a16:creationId xmlns:a16="http://schemas.microsoft.com/office/drawing/2014/main" id="{0FBD0532-662F-464F-B894-EF65ECD93508}"/>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5129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75690-420A-4F3E-8809-79DB21256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CA8C842F-CE12-49A0-9987-E1E527FC48C3}"/>
              </a:ext>
            </a:extLst>
          </p:cNvPr>
          <p:cNvSpPr/>
          <p:nvPr/>
        </p:nvSpPr>
        <p:spPr>
          <a:xfrm>
            <a:off x="0" y="-1"/>
            <a:ext cx="12192000" cy="68580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nvGrpSpPr>
          <p:cNvPr id="9" name="Group 8">
            <a:extLst>
              <a:ext uri="{FF2B5EF4-FFF2-40B4-BE49-F238E27FC236}">
                <a16:creationId xmlns:a16="http://schemas.microsoft.com/office/drawing/2014/main" id="{62B4007B-14E3-4C3E-8F86-1A20A230A7B1}"/>
              </a:ext>
            </a:extLst>
          </p:cNvPr>
          <p:cNvGrpSpPr/>
          <p:nvPr/>
        </p:nvGrpSpPr>
        <p:grpSpPr>
          <a:xfrm>
            <a:off x="1168401" y="654077"/>
            <a:ext cx="3522883" cy="5130800"/>
            <a:chOff x="2335675" y="1333500"/>
            <a:chExt cx="5284325" cy="7696200"/>
          </a:xfrm>
        </p:grpSpPr>
        <p:pic>
          <p:nvPicPr>
            <p:cNvPr id="7" name="Picture 4">
              <a:extLst>
                <a:ext uri="{FF2B5EF4-FFF2-40B4-BE49-F238E27FC236}">
                  <a16:creationId xmlns:a16="http://schemas.microsoft.com/office/drawing/2014/main" id="{9B3AF988-B440-485E-BF83-6ADC162C12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5675" y="1333500"/>
              <a:ext cx="5284325"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771163E7-75FF-4894-B04E-2F5615AF4E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2605" y="1808410"/>
              <a:ext cx="4370463" cy="591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002EF870-4CA0-4A98-8FC0-A21FD8618BD3}"/>
              </a:ext>
            </a:extLst>
          </p:cNvPr>
          <p:cNvSpPr>
            <a:spLocks noChangeArrowheads="1"/>
          </p:cNvSpPr>
          <p:nvPr/>
        </p:nvSpPr>
        <p:spPr bwMode="auto">
          <a:xfrm>
            <a:off x="5379596" y="2179201"/>
            <a:ext cx="3612004" cy="224676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000" dirty="0">
                <a:solidFill>
                  <a:schemeClr val="tx1">
                    <a:lumMod val="85000"/>
                    <a:lumOff val="15000"/>
                  </a:schemeClr>
                </a:solidFill>
                <a:latin typeface="Segoe UI Semibold" panose="020B0702040204020203" pitchFamily="34" charset="0"/>
                <a:cs typeface="Segoe UI Semibold" panose="020B0702040204020203" pitchFamily="34" charset="0"/>
              </a:rPr>
              <a:t>RA No. 10742</a:t>
            </a:r>
            <a:endParaRPr lang="id-ID" altLang="en-US" sz="7000" dirty="0">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11" name="Rectangle 10">
            <a:extLst>
              <a:ext uri="{FF2B5EF4-FFF2-40B4-BE49-F238E27FC236}">
                <a16:creationId xmlns:a16="http://schemas.microsoft.com/office/drawing/2014/main" id="{6696FC6C-7DD0-48D3-A02A-5FC09335C8CC}"/>
              </a:ext>
            </a:extLst>
          </p:cNvPr>
          <p:cNvSpPr/>
          <p:nvPr/>
        </p:nvSpPr>
        <p:spPr>
          <a:xfrm>
            <a:off x="5323548" y="2072615"/>
            <a:ext cx="41773" cy="232158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solidFill>
                <a:schemeClr val="bg2">
                  <a:lumMod val="25000"/>
                </a:schemeClr>
              </a:solidFill>
            </a:endParaRPr>
          </a:p>
        </p:txBody>
      </p:sp>
      <p:grpSp>
        <p:nvGrpSpPr>
          <p:cNvPr id="12" name="Group 11">
            <a:extLst>
              <a:ext uri="{FF2B5EF4-FFF2-40B4-BE49-F238E27FC236}">
                <a16:creationId xmlns:a16="http://schemas.microsoft.com/office/drawing/2014/main" id="{C2115330-4DAE-477C-922C-918380E7F094}"/>
              </a:ext>
            </a:extLst>
          </p:cNvPr>
          <p:cNvGrpSpPr/>
          <p:nvPr/>
        </p:nvGrpSpPr>
        <p:grpSpPr>
          <a:xfrm>
            <a:off x="7874000" y="3733800"/>
            <a:ext cx="4320209" cy="3124200"/>
            <a:chOff x="11811000" y="5600700"/>
            <a:chExt cx="6480313" cy="4686300"/>
          </a:xfrm>
        </p:grpSpPr>
        <p:pic>
          <p:nvPicPr>
            <p:cNvPr id="13" name="Google Shape;24;p11">
              <a:extLst>
                <a:ext uri="{FF2B5EF4-FFF2-40B4-BE49-F238E27FC236}">
                  <a16:creationId xmlns:a16="http://schemas.microsoft.com/office/drawing/2014/main" id="{3208FA00-4AD6-490A-A11F-14F6B358EA17}"/>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14" name="Google Shape;22;p10" descr="C:\Users\abby\Desktop\COA Style Guide\Assets\COA Logo.png">
              <a:extLst>
                <a:ext uri="{FF2B5EF4-FFF2-40B4-BE49-F238E27FC236}">
                  <a16:creationId xmlns:a16="http://schemas.microsoft.com/office/drawing/2014/main" id="{36BA9926-2EF3-43F6-949B-805D0A62BE08}"/>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Tree>
    <p:extLst>
      <p:ext uri="{BB962C8B-B14F-4D97-AF65-F5344CB8AC3E}">
        <p14:creationId xmlns:p14="http://schemas.microsoft.com/office/powerpoint/2010/main" val="307325282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PH"/>
          </a:p>
        </p:txBody>
      </p:sp>
      <p:sp>
        <p:nvSpPr>
          <p:cNvPr id="4" name="Freeform 4"/>
          <p:cNvSpPr/>
          <p:nvPr/>
        </p:nvSpPr>
        <p:spPr>
          <a:xfrm>
            <a:off x="0" y="0"/>
            <a:ext cx="12192000"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4706"/>
            </a:srgbClr>
          </a:solidFill>
        </p:spPr>
        <p:txBody>
          <a:bodyPr/>
          <a:lstStyle/>
          <a:p>
            <a:endParaRPr lang="en-PH"/>
          </a:p>
        </p:txBody>
      </p:sp>
      <p:sp>
        <p:nvSpPr>
          <p:cNvPr id="5" name="TextBox 5"/>
          <p:cNvSpPr txBox="1"/>
          <p:nvPr/>
        </p:nvSpPr>
        <p:spPr>
          <a:xfrm>
            <a:off x="-25400" y="-48220"/>
            <a:ext cx="12369800" cy="6906220"/>
          </a:xfrm>
          <a:prstGeom prst="rect">
            <a:avLst/>
          </a:prstGeom>
        </p:spPr>
        <p:txBody>
          <a:bodyPr lIns="33867" tIns="33867" rIns="33867" bIns="33867" rtlCol="0" anchor="ctr"/>
          <a:lstStyle/>
          <a:p>
            <a:pPr algn="ctr">
              <a:lnSpc>
                <a:spcPts val="1906"/>
              </a:lnSpc>
            </a:pPr>
            <a:endParaRPr sz="1200"/>
          </a:p>
        </p:txBody>
      </p:sp>
      <p:grpSp>
        <p:nvGrpSpPr>
          <p:cNvPr id="39" name="Group 38">
            <a:extLst>
              <a:ext uri="{FF2B5EF4-FFF2-40B4-BE49-F238E27FC236}">
                <a16:creationId xmlns:a16="http://schemas.microsoft.com/office/drawing/2014/main" id="{1790566C-088D-40EC-B611-AF8F94B74890}"/>
              </a:ext>
            </a:extLst>
          </p:cNvPr>
          <p:cNvGrpSpPr/>
          <p:nvPr/>
        </p:nvGrpSpPr>
        <p:grpSpPr>
          <a:xfrm>
            <a:off x="7874000" y="3733800"/>
            <a:ext cx="4320209" cy="3124200"/>
            <a:chOff x="11811000" y="5600700"/>
            <a:chExt cx="6480313" cy="4686300"/>
          </a:xfrm>
        </p:grpSpPr>
        <p:pic>
          <p:nvPicPr>
            <p:cNvPr id="40" name="Google Shape;24;p11">
              <a:extLst>
                <a:ext uri="{FF2B5EF4-FFF2-40B4-BE49-F238E27FC236}">
                  <a16:creationId xmlns:a16="http://schemas.microsoft.com/office/drawing/2014/main" id="{E488DF16-2A2D-4A70-8DBC-DD4690AFF6B5}"/>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1" name="Google Shape;22;p10" descr="C:\Users\abby\Desktop\COA Style Guide\Assets\COA Logo.png">
              <a:extLst>
                <a:ext uri="{FF2B5EF4-FFF2-40B4-BE49-F238E27FC236}">
                  <a16:creationId xmlns:a16="http://schemas.microsoft.com/office/drawing/2014/main" id="{01585BAF-A8D1-4AA0-94B2-E4296AE2D826}"/>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grpSp>
        <p:nvGrpSpPr>
          <p:cNvPr id="19" name="Group 18">
            <a:extLst>
              <a:ext uri="{FF2B5EF4-FFF2-40B4-BE49-F238E27FC236}">
                <a16:creationId xmlns:a16="http://schemas.microsoft.com/office/drawing/2014/main" id="{E547CA83-9F53-48DC-96A0-0FE931895132}"/>
              </a:ext>
            </a:extLst>
          </p:cNvPr>
          <p:cNvGrpSpPr/>
          <p:nvPr/>
        </p:nvGrpSpPr>
        <p:grpSpPr>
          <a:xfrm>
            <a:off x="771627" y="1918881"/>
            <a:ext cx="2145645" cy="1967319"/>
            <a:chOff x="768150" y="1688731"/>
            <a:chExt cx="3218468" cy="2950979"/>
          </a:xfrm>
        </p:grpSpPr>
        <p:sp>
          <p:nvSpPr>
            <p:cNvPr id="28" name="Freeform 28"/>
            <p:cNvSpPr/>
            <p:nvPr/>
          </p:nvSpPr>
          <p:spPr>
            <a:xfrm>
              <a:off x="768150" y="1688731"/>
              <a:ext cx="3218468" cy="29509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902"/>
            </a:solidFill>
          </p:spPr>
          <p:txBody>
            <a:bodyPr/>
            <a:lstStyle/>
            <a:p>
              <a:endParaRPr lang="en-PH"/>
            </a:p>
          </p:txBody>
        </p:sp>
        <p:pic>
          <p:nvPicPr>
            <p:cNvPr id="42" name="Picture 41">
              <a:extLst>
                <a:ext uri="{FF2B5EF4-FFF2-40B4-BE49-F238E27FC236}">
                  <a16:creationId xmlns:a16="http://schemas.microsoft.com/office/drawing/2014/main" id="{7296F4E6-713A-4A16-BAFD-A7C6C7ACA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290" y="2082447"/>
              <a:ext cx="2106618" cy="2106618"/>
            </a:xfrm>
            <a:prstGeom prst="rect">
              <a:avLst/>
            </a:prstGeom>
          </p:spPr>
        </p:pic>
      </p:grpSp>
      <p:sp>
        <p:nvSpPr>
          <p:cNvPr id="54" name="TextBox 53">
            <a:extLst>
              <a:ext uri="{FF2B5EF4-FFF2-40B4-BE49-F238E27FC236}">
                <a16:creationId xmlns:a16="http://schemas.microsoft.com/office/drawing/2014/main" id="{0FBD0532-662F-464F-B894-EF65ECD93508}"/>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27" name="Group 26">
            <a:extLst>
              <a:ext uri="{FF2B5EF4-FFF2-40B4-BE49-F238E27FC236}">
                <a16:creationId xmlns:a16="http://schemas.microsoft.com/office/drawing/2014/main" id="{C47C0061-03E9-43D1-93FA-1AFA3435D163}"/>
              </a:ext>
            </a:extLst>
          </p:cNvPr>
          <p:cNvGrpSpPr/>
          <p:nvPr/>
        </p:nvGrpSpPr>
        <p:grpSpPr>
          <a:xfrm>
            <a:off x="3371026" y="2091173"/>
            <a:ext cx="8973374" cy="1693427"/>
            <a:chOff x="-242873" y="2456447"/>
            <a:chExt cx="14443711" cy="2540140"/>
          </a:xfrm>
        </p:grpSpPr>
        <p:grpSp>
          <p:nvGrpSpPr>
            <p:cNvPr id="29" name="Group 20">
              <a:extLst>
                <a:ext uri="{FF2B5EF4-FFF2-40B4-BE49-F238E27FC236}">
                  <a16:creationId xmlns:a16="http://schemas.microsoft.com/office/drawing/2014/main" id="{726147CA-293F-4438-A194-BD017AFB17BA}"/>
                </a:ext>
              </a:extLst>
            </p:cNvPr>
            <p:cNvGrpSpPr/>
            <p:nvPr/>
          </p:nvGrpSpPr>
          <p:grpSpPr>
            <a:xfrm>
              <a:off x="-242873" y="2456447"/>
              <a:ext cx="14443711" cy="2540140"/>
              <a:chOff x="0" y="-19050"/>
              <a:chExt cx="3804105" cy="669008"/>
            </a:xfrm>
          </p:grpSpPr>
          <p:sp>
            <p:nvSpPr>
              <p:cNvPr id="34" name="Freeform 21">
                <a:extLst>
                  <a:ext uri="{FF2B5EF4-FFF2-40B4-BE49-F238E27FC236}">
                    <a16:creationId xmlns:a16="http://schemas.microsoft.com/office/drawing/2014/main" id="{F76B9B9C-1997-4562-813A-7BC2ED006ED1}"/>
                  </a:ext>
                </a:extLst>
              </p:cNvPr>
              <p:cNvSpPr/>
              <p:nvPr/>
            </p:nvSpPr>
            <p:spPr>
              <a:xfrm>
                <a:off x="0" y="0"/>
                <a:ext cx="3750266" cy="649958"/>
              </a:xfrm>
              <a:custGeom>
                <a:avLst/>
                <a:gdLst/>
                <a:ahLst/>
                <a:cxnLst/>
                <a:rect l="l" t="t" r="r" b="b"/>
                <a:pathLst>
                  <a:path w="3804105" h="649958">
                    <a:moveTo>
                      <a:pt x="0" y="0"/>
                    </a:moveTo>
                    <a:lnTo>
                      <a:pt x="3804105" y="0"/>
                    </a:lnTo>
                    <a:lnTo>
                      <a:pt x="3804105" y="649958"/>
                    </a:lnTo>
                    <a:lnTo>
                      <a:pt x="0" y="649958"/>
                    </a:lnTo>
                    <a:close/>
                  </a:path>
                </a:pathLst>
              </a:custGeom>
              <a:solidFill>
                <a:srgbClr val="FBB901"/>
              </a:solidFill>
            </p:spPr>
            <p:txBody>
              <a:bodyPr/>
              <a:lstStyle/>
              <a:p>
                <a:endParaRPr lang="en-PH"/>
              </a:p>
            </p:txBody>
          </p:sp>
          <p:sp>
            <p:nvSpPr>
              <p:cNvPr id="36" name="TextBox 22">
                <a:extLst>
                  <a:ext uri="{FF2B5EF4-FFF2-40B4-BE49-F238E27FC236}">
                    <a16:creationId xmlns:a16="http://schemas.microsoft.com/office/drawing/2014/main" id="{311D21C4-6E5D-4979-BACD-4686EB115EA1}"/>
                  </a:ext>
                </a:extLst>
              </p:cNvPr>
              <p:cNvSpPr txBox="1"/>
              <p:nvPr/>
            </p:nvSpPr>
            <p:spPr>
              <a:xfrm>
                <a:off x="0" y="-19050"/>
                <a:ext cx="3804105" cy="669008"/>
              </a:xfrm>
              <a:prstGeom prst="rect">
                <a:avLst/>
              </a:prstGeom>
            </p:spPr>
            <p:txBody>
              <a:bodyPr lIns="33867" tIns="33867" rIns="33867" bIns="33867" rtlCol="0" anchor="ctr"/>
              <a:lstStyle/>
              <a:p>
                <a:pPr algn="ctr">
                  <a:lnSpc>
                    <a:spcPts val="1906"/>
                  </a:lnSpc>
                </a:pPr>
                <a:endParaRPr sz="1200"/>
              </a:p>
            </p:txBody>
          </p:sp>
        </p:grpSp>
        <p:grpSp>
          <p:nvGrpSpPr>
            <p:cNvPr id="30" name="Group 23">
              <a:extLst>
                <a:ext uri="{FF2B5EF4-FFF2-40B4-BE49-F238E27FC236}">
                  <a16:creationId xmlns:a16="http://schemas.microsoft.com/office/drawing/2014/main" id="{88D4D9F1-74D5-4FE3-B8D3-A0978BE84D17}"/>
                </a:ext>
              </a:extLst>
            </p:cNvPr>
            <p:cNvGrpSpPr/>
            <p:nvPr/>
          </p:nvGrpSpPr>
          <p:grpSpPr>
            <a:xfrm>
              <a:off x="-242873" y="2782054"/>
              <a:ext cx="14239290" cy="1989720"/>
              <a:chOff x="0" y="-19050"/>
              <a:chExt cx="3750266" cy="524042"/>
            </a:xfrm>
          </p:grpSpPr>
          <p:sp>
            <p:nvSpPr>
              <p:cNvPr id="32" name="Freeform 24">
                <a:extLst>
                  <a:ext uri="{FF2B5EF4-FFF2-40B4-BE49-F238E27FC236}">
                    <a16:creationId xmlns:a16="http://schemas.microsoft.com/office/drawing/2014/main" id="{58FC633D-A1D3-4DA0-B05E-F143D9586D44}"/>
                  </a:ext>
                </a:extLst>
              </p:cNvPr>
              <p:cNvSpPr/>
              <p:nvPr/>
            </p:nvSpPr>
            <p:spPr>
              <a:xfrm>
                <a:off x="0" y="0"/>
                <a:ext cx="3750266" cy="504992"/>
              </a:xfrm>
              <a:custGeom>
                <a:avLst/>
                <a:gdLst/>
                <a:ahLst/>
                <a:cxnLst/>
                <a:rect l="l" t="t" r="r" b="b"/>
                <a:pathLst>
                  <a:path w="3521246" h="504992">
                    <a:moveTo>
                      <a:pt x="0" y="0"/>
                    </a:moveTo>
                    <a:lnTo>
                      <a:pt x="3521246" y="0"/>
                    </a:lnTo>
                    <a:lnTo>
                      <a:pt x="3521246" y="504992"/>
                    </a:lnTo>
                    <a:lnTo>
                      <a:pt x="0" y="504992"/>
                    </a:lnTo>
                    <a:close/>
                  </a:path>
                </a:pathLst>
              </a:custGeom>
              <a:solidFill>
                <a:srgbClr val="012162"/>
              </a:solidFill>
            </p:spPr>
            <p:txBody>
              <a:bodyPr/>
              <a:lstStyle/>
              <a:p>
                <a:endParaRPr lang="en-PH"/>
              </a:p>
            </p:txBody>
          </p:sp>
          <p:sp>
            <p:nvSpPr>
              <p:cNvPr id="33" name="TextBox 25">
                <a:extLst>
                  <a:ext uri="{FF2B5EF4-FFF2-40B4-BE49-F238E27FC236}">
                    <a16:creationId xmlns:a16="http://schemas.microsoft.com/office/drawing/2014/main" id="{F98F03F2-71B8-41B4-92D1-5061A6B9C65B}"/>
                  </a:ext>
                </a:extLst>
              </p:cNvPr>
              <p:cNvSpPr txBox="1"/>
              <p:nvPr/>
            </p:nvSpPr>
            <p:spPr>
              <a:xfrm>
                <a:off x="0" y="-19050"/>
                <a:ext cx="3521246" cy="524042"/>
              </a:xfrm>
              <a:prstGeom prst="rect">
                <a:avLst/>
              </a:prstGeom>
            </p:spPr>
            <p:txBody>
              <a:bodyPr lIns="33867" tIns="33867" rIns="33867" bIns="33867" rtlCol="0" anchor="ctr"/>
              <a:lstStyle/>
              <a:p>
                <a:pPr algn="ctr">
                  <a:lnSpc>
                    <a:spcPts val="1906"/>
                  </a:lnSpc>
                </a:pPr>
                <a:endParaRPr sz="1200"/>
              </a:p>
            </p:txBody>
          </p:sp>
        </p:grpSp>
        <p:sp>
          <p:nvSpPr>
            <p:cNvPr id="31" name="TextBox 26">
              <a:extLst>
                <a:ext uri="{FF2B5EF4-FFF2-40B4-BE49-F238E27FC236}">
                  <a16:creationId xmlns:a16="http://schemas.microsoft.com/office/drawing/2014/main" id="{9FEC1262-3459-4C10-826D-CAFBC1883BC6}"/>
                </a:ext>
              </a:extLst>
            </p:cNvPr>
            <p:cNvSpPr txBox="1"/>
            <p:nvPr/>
          </p:nvSpPr>
          <p:spPr>
            <a:xfrm>
              <a:off x="972943" y="2928720"/>
              <a:ext cx="12153916" cy="1731243"/>
            </a:xfrm>
            <a:prstGeom prst="rect">
              <a:avLst/>
            </a:prstGeom>
          </p:spPr>
          <p:txBody>
            <a:bodyPr wrap="square" lIns="0" tIns="0" rIns="0" bIns="0" rtlCol="0" anchor="t">
              <a:spAutoFit/>
            </a:bodyPr>
            <a:lstStyle/>
            <a:p>
              <a:pPr algn="just"/>
              <a:r>
                <a:rPr lang="en-US" sz="2500" dirty="0">
                  <a:solidFill>
                    <a:srgbClr val="FFFFFF"/>
                  </a:solidFill>
                  <a:latin typeface="Segoe UI Semibold" panose="020B0702040204020203" pitchFamily="34" charset="0"/>
                  <a:cs typeface="Segoe UI Semibold" panose="020B0702040204020203" pitchFamily="34" charset="0"/>
                </a:rPr>
                <a:t>Fiscal responsibility is shared by all those exercising authority over the financial affairs, transactions and operations of the SK</a:t>
              </a:r>
            </a:p>
          </p:txBody>
        </p:sp>
      </p:grpSp>
    </p:spTree>
    <p:extLst>
      <p:ext uri="{BB962C8B-B14F-4D97-AF65-F5344CB8AC3E}">
        <p14:creationId xmlns:p14="http://schemas.microsoft.com/office/powerpoint/2010/main" val="20017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PH"/>
          </a:p>
        </p:txBody>
      </p:sp>
      <p:sp>
        <p:nvSpPr>
          <p:cNvPr id="4" name="Freeform 4"/>
          <p:cNvSpPr/>
          <p:nvPr/>
        </p:nvSpPr>
        <p:spPr>
          <a:xfrm>
            <a:off x="-25400" y="0"/>
            <a:ext cx="12217400"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4706"/>
            </a:srgbClr>
          </a:solidFill>
        </p:spPr>
        <p:txBody>
          <a:bodyPr/>
          <a:lstStyle/>
          <a:p>
            <a:endParaRPr lang="en-PH"/>
          </a:p>
        </p:txBody>
      </p:sp>
      <p:sp>
        <p:nvSpPr>
          <p:cNvPr id="5" name="TextBox 5"/>
          <p:cNvSpPr txBox="1"/>
          <p:nvPr/>
        </p:nvSpPr>
        <p:spPr>
          <a:xfrm>
            <a:off x="-25400" y="-48220"/>
            <a:ext cx="12369800" cy="6906220"/>
          </a:xfrm>
          <a:prstGeom prst="rect">
            <a:avLst/>
          </a:prstGeom>
        </p:spPr>
        <p:txBody>
          <a:bodyPr lIns="33867" tIns="33867" rIns="33867" bIns="33867" rtlCol="0" anchor="ctr"/>
          <a:lstStyle/>
          <a:p>
            <a:pPr algn="ctr">
              <a:lnSpc>
                <a:spcPts val="1906"/>
              </a:lnSpc>
            </a:pPr>
            <a:endParaRPr sz="1200"/>
          </a:p>
        </p:txBody>
      </p:sp>
      <p:grpSp>
        <p:nvGrpSpPr>
          <p:cNvPr id="39" name="Group 38">
            <a:extLst>
              <a:ext uri="{FF2B5EF4-FFF2-40B4-BE49-F238E27FC236}">
                <a16:creationId xmlns:a16="http://schemas.microsoft.com/office/drawing/2014/main" id="{1790566C-088D-40EC-B611-AF8F94B74890}"/>
              </a:ext>
            </a:extLst>
          </p:cNvPr>
          <p:cNvGrpSpPr/>
          <p:nvPr/>
        </p:nvGrpSpPr>
        <p:grpSpPr>
          <a:xfrm>
            <a:off x="7874000" y="3733800"/>
            <a:ext cx="4320209" cy="3124200"/>
            <a:chOff x="11811000" y="5600700"/>
            <a:chExt cx="6480313" cy="4686300"/>
          </a:xfrm>
        </p:grpSpPr>
        <p:pic>
          <p:nvPicPr>
            <p:cNvPr id="40" name="Google Shape;24;p11">
              <a:extLst>
                <a:ext uri="{FF2B5EF4-FFF2-40B4-BE49-F238E27FC236}">
                  <a16:creationId xmlns:a16="http://schemas.microsoft.com/office/drawing/2014/main" id="{E488DF16-2A2D-4A70-8DBC-DD4690AFF6B5}"/>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1" name="Google Shape;22;p10" descr="C:\Users\abby\Desktop\COA Style Guide\Assets\COA Logo.png">
              <a:extLst>
                <a:ext uri="{FF2B5EF4-FFF2-40B4-BE49-F238E27FC236}">
                  <a16:creationId xmlns:a16="http://schemas.microsoft.com/office/drawing/2014/main" id="{01585BAF-A8D1-4AA0-94B2-E4296AE2D826}"/>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grpSp>
        <p:nvGrpSpPr>
          <p:cNvPr id="19" name="Group 18">
            <a:extLst>
              <a:ext uri="{FF2B5EF4-FFF2-40B4-BE49-F238E27FC236}">
                <a16:creationId xmlns:a16="http://schemas.microsoft.com/office/drawing/2014/main" id="{E547CA83-9F53-48DC-96A0-0FE931895132}"/>
              </a:ext>
            </a:extLst>
          </p:cNvPr>
          <p:cNvGrpSpPr/>
          <p:nvPr/>
        </p:nvGrpSpPr>
        <p:grpSpPr>
          <a:xfrm>
            <a:off x="771627" y="1918881"/>
            <a:ext cx="2145645" cy="1967319"/>
            <a:chOff x="768150" y="1688731"/>
            <a:chExt cx="3218468" cy="2950979"/>
          </a:xfrm>
        </p:grpSpPr>
        <p:sp>
          <p:nvSpPr>
            <p:cNvPr id="28" name="Freeform 28"/>
            <p:cNvSpPr/>
            <p:nvPr/>
          </p:nvSpPr>
          <p:spPr>
            <a:xfrm>
              <a:off x="768150" y="1688731"/>
              <a:ext cx="3218468" cy="29509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902"/>
            </a:solidFill>
          </p:spPr>
          <p:txBody>
            <a:bodyPr/>
            <a:lstStyle/>
            <a:p>
              <a:endParaRPr lang="en-PH"/>
            </a:p>
          </p:txBody>
        </p:sp>
        <p:pic>
          <p:nvPicPr>
            <p:cNvPr id="42" name="Picture 41">
              <a:extLst>
                <a:ext uri="{FF2B5EF4-FFF2-40B4-BE49-F238E27FC236}">
                  <a16:creationId xmlns:a16="http://schemas.microsoft.com/office/drawing/2014/main" id="{7296F4E6-713A-4A16-BAFD-A7C6C7ACA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290" y="2082447"/>
              <a:ext cx="2106618" cy="2106618"/>
            </a:xfrm>
            <a:prstGeom prst="rect">
              <a:avLst/>
            </a:prstGeom>
          </p:spPr>
        </p:pic>
      </p:grpSp>
      <p:sp>
        <p:nvSpPr>
          <p:cNvPr id="54" name="TextBox 53">
            <a:extLst>
              <a:ext uri="{FF2B5EF4-FFF2-40B4-BE49-F238E27FC236}">
                <a16:creationId xmlns:a16="http://schemas.microsoft.com/office/drawing/2014/main" id="{0FBD0532-662F-464F-B894-EF65ECD93508}"/>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27" name="Group 26">
            <a:extLst>
              <a:ext uri="{FF2B5EF4-FFF2-40B4-BE49-F238E27FC236}">
                <a16:creationId xmlns:a16="http://schemas.microsoft.com/office/drawing/2014/main" id="{C47C0061-03E9-43D1-93FA-1AFA3435D163}"/>
              </a:ext>
            </a:extLst>
          </p:cNvPr>
          <p:cNvGrpSpPr/>
          <p:nvPr/>
        </p:nvGrpSpPr>
        <p:grpSpPr>
          <a:xfrm>
            <a:off x="3371026" y="2091173"/>
            <a:ext cx="8973374" cy="1896628"/>
            <a:chOff x="-242873" y="2456447"/>
            <a:chExt cx="14443711" cy="2844942"/>
          </a:xfrm>
        </p:grpSpPr>
        <p:grpSp>
          <p:nvGrpSpPr>
            <p:cNvPr id="29" name="Group 20">
              <a:extLst>
                <a:ext uri="{FF2B5EF4-FFF2-40B4-BE49-F238E27FC236}">
                  <a16:creationId xmlns:a16="http://schemas.microsoft.com/office/drawing/2014/main" id="{726147CA-293F-4438-A194-BD017AFB17BA}"/>
                </a:ext>
              </a:extLst>
            </p:cNvPr>
            <p:cNvGrpSpPr/>
            <p:nvPr/>
          </p:nvGrpSpPr>
          <p:grpSpPr>
            <a:xfrm>
              <a:off x="-242873" y="2456447"/>
              <a:ext cx="14443711" cy="2844942"/>
              <a:chOff x="0" y="-19050"/>
              <a:chExt cx="3804105" cy="749285"/>
            </a:xfrm>
          </p:grpSpPr>
          <p:sp>
            <p:nvSpPr>
              <p:cNvPr id="34" name="Freeform 21">
                <a:extLst>
                  <a:ext uri="{FF2B5EF4-FFF2-40B4-BE49-F238E27FC236}">
                    <a16:creationId xmlns:a16="http://schemas.microsoft.com/office/drawing/2014/main" id="{F76B9B9C-1997-4562-813A-7BC2ED006ED1}"/>
                  </a:ext>
                </a:extLst>
              </p:cNvPr>
              <p:cNvSpPr/>
              <p:nvPr/>
            </p:nvSpPr>
            <p:spPr>
              <a:xfrm>
                <a:off x="0" y="0"/>
                <a:ext cx="3750266" cy="730235"/>
              </a:xfrm>
              <a:custGeom>
                <a:avLst/>
                <a:gdLst/>
                <a:ahLst/>
                <a:cxnLst/>
                <a:rect l="l" t="t" r="r" b="b"/>
                <a:pathLst>
                  <a:path w="3804105" h="649958">
                    <a:moveTo>
                      <a:pt x="0" y="0"/>
                    </a:moveTo>
                    <a:lnTo>
                      <a:pt x="3804105" y="0"/>
                    </a:lnTo>
                    <a:lnTo>
                      <a:pt x="3804105" y="649958"/>
                    </a:lnTo>
                    <a:lnTo>
                      <a:pt x="0" y="649958"/>
                    </a:lnTo>
                    <a:close/>
                  </a:path>
                </a:pathLst>
              </a:custGeom>
              <a:solidFill>
                <a:srgbClr val="FBB901"/>
              </a:solidFill>
            </p:spPr>
            <p:txBody>
              <a:bodyPr/>
              <a:lstStyle/>
              <a:p>
                <a:endParaRPr lang="en-PH"/>
              </a:p>
            </p:txBody>
          </p:sp>
          <p:sp>
            <p:nvSpPr>
              <p:cNvPr id="36" name="TextBox 22">
                <a:extLst>
                  <a:ext uri="{FF2B5EF4-FFF2-40B4-BE49-F238E27FC236}">
                    <a16:creationId xmlns:a16="http://schemas.microsoft.com/office/drawing/2014/main" id="{311D21C4-6E5D-4979-BACD-4686EB115EA1}"/>
                  </a:ext>
                </a:extLst>
              </p:cNvPr>
              <p:cNvSpPr txBox="1"/>
              <p:nvPr/>
            </p:nvSpPr>
            <p:spPr>
              <a:xfrm>
                <a:off x="0" y="-19050"/>
                <a:ext cx="3804105" cy="669008"/>
              </a:xfrm>
              <a:prstGeom prst="rect">
                <a:avLst/>
              </a:prstGeom>
            </p:spPr>
            <p:txBody>
              <a:bodyPr lIns="33867" tIns="33867" rIns="33867" bIns="33867" rtlCol="0" anchor="ctr"/>
              <a:lstStyle/>
              <a:p>
                <a:pPr algn="ctr">
                  <a:lnSpc>
                    <a:spcPts val="1906"/>
                  </a:lnSpc>
                </a:pPr>
                <a:endParaRPr sz="1200"/>
              </a:p>
            </p:txBody>
          </p:sp>
        </p:grpSp>
        <p:grpSp>
          <p:nvGrpSpPr>
            <p:cNvPr id="30" name="Group 23">
              <a:extLst>
                <a:ext uri="{FF2B5EF4-FFF2-40B4-BE49-F238E27FC236}">
                  <a16:creationId xmlns:a16="http://schemas.microsoft.com/office/drawing/2014/main" id="{88D4D9F1-74D5-4FE3-B8D3-A0978BE84D17}"/>
                </a:ext>
              </a:extLst>
            </p:cNvPr>
            <p:cNvGrpSpPr/>
            <p:nvPr/>
          </p:nvGrpSpPr>
          <p:grpSpPr>
            <a:xfrm>
              <a:off x="-242873" y="2782054"/>
              <a:ext cx="14239290" cy="2242998"/>
              <a:chOff x="0" y="-19050"/>
              <a:chExt cx="3750266" cy="590749"/>
            </a:xfrm>
          </p:grpSpPr>
          <p:sp>
            <p:nvSpPr>
              <p:cNvPr id="32" name="Freeform 24">
                <a:extLst>
                  <a:ext uri="{FF2B5EF4-FFF2-40B4-BE49-F238E27FC236}">
                    <a16:creationId xmlns:a16="http://schemas.microsoft.com/office/drawing/2014/main" id="{58FC633D-A1D3-4DA0-B05E-F143D9586D44}"/>
                  </a:ext>
                </a:extLst>
              </p:cNvPr>
              <p:cNvSpPr/>
              <p:nvPr/>
            </p:nvSpPr>
            <p:spPr>
              <a:xfrm>
                <a:off x="0" y="0"/>
                <a:ext cx="3750266" cy="571699"/>
              </a:xfrm>
              <a:custGeom>
                <a:avLst/>
                <a:gdLst/>
                <a:ahLst/>
                <a:cxnLst/>
                <a:rect l="l" t="t" r="r" b="b"/>
                <a:pathLst>
                  <a:path w="3521246" h="504992">
                    <a:moveTo>
                      <a:pt x="0" y="0"/>
                    </a:moveTo>
                    <a:lnTo>
                      <a:pt x="3521246" y="0"/>
                    </a:lnTo>
                    <a:lnTo>
                      <a:pt x="3521246" y="504992"/>
                    </a:lnTo>
                    <a:lnTo>
                      <a:pt x="0" y="504992"/>
                    </a:lnTo>
                    <a:close/>
                  </a:path>
                </a:pathLst>
              </a:custGeom>
              <a:solidFill>
                <a:srgbClr val="012162"/>
              </a:solidFill>
            </p:spPr>
            <p:txBody>
              <a:bodyPr/>
              <a:lstStyle/>
              <a:p>
                <a:endParaRPr lang="en-PH"/>
              </a:p>
            </p:txBody>
          </p:sp>
          <p:sp>
            <p:nvSpPr>
              <p:cNvPr id="33" name="TextBox 25">
                <a:extLst>
                  <a:ext uri="{FF2B5EF4-FFF2-40B4-BE49-F238E27FC236}">
                    <a16:creationId xmlns:a16="http://schemas.microsoft.com/office/drawing/2014/main" id="{F98F03F2-71B8-41B4-92D1-5061A6B9C65B}"/>
                  </a:ext>
                </a:extLst>
              </p:cNvPr>
              <p:cNvSpPr txBox="1"/>
              <p:nvPr/>
            </p:nvSpPr>
            <p:spPr>
              <a:xfrm>
                <a:off x="0" y="-19050"/>
                <a:ext cx="3521246" cy="524042"/>
              </a:xfrm>
              <a:prstGeom prst="rect">
                <a:avLst/>
              </a:prstGeom>
            </p:spPr>
            <p:txBody>
              <a:bodyPr lIns="33867" tIns="33867" rIns="33867" bIns="33867" rtlCol="0" anchor="ctr"/>
              <a:lstStyle/>
              <a:p>
                <a:pPr algn="ctr">
                  <a:lnSpc>
                    <a:spcPts val="1906"/>
                  </a:lnSpc>
                </a:pPr>
                <a:endParaRPr sz="1200"/>
              </a:p>
            </p:txBody>
          </p:sp>
        </p:grpSp>
        <p:sp>
          <p:nvSpPr>
            <p:cNvPr id="31" name="TextBox 26">
              <a:extLst>
                <a:ext uri="{FF2B5EF4-FFF2-40B4-BE49-F238E27FC236}">
                  <a16:creationId xmlns:a16="http://schemas.microsoft.com/office/drawing/2014/main" id="{9FEC1262-3459-4C10-826D-CAFBC1883BC6}"/>
                </a:ext>
              </a:extLst>
            </p:cNvPr>
            <p:cNvSpPr txBox="1"/>
            <p:nvPr/>
          </p:nvSpPr>
          <p:spPr>
            <a:xfrm>
              <a:off x="972943" y="2907965"/>
              <a:ext cx="12301186" cy="2031326"/>
            </a:xfrm>
            <a:prstGeom prst="rect">
              <a:avLst/>
            </a:prstGeom>
          </p:spPr>
          <p:txBody>
            <a:bodyPr wrap="square" lIns="0" tIns="0" rIns="0" bIns="0" rtlCol="0" anchor="t">
              <a:spAutoFit/>
            </a:bodyPr>
            <a:lstStyle/>
            <a:p>
              <a:pPr algn="just"/>
              <a:r>
                <a:rPr lang="en-US" sz="2200" dirty="0">
                  <a:solidFill>
                    <a:srgbClr val="FFFFFF"/>
                  </a:solidFill>
                  <a:latin typeface="Segoe UI Semibold" panose="020B0702040204020203" pitchFamily="34" charset="0"/>
                  <a:cs typeface="Segoe UI Semibold" panose="020B0702040204020203" pitchFamily="34" charset="0"/>
                </a:rPr>
                <a:t>Persons entrusted with the possession or custody of the funds and property shall be immediately responsible to the SK chairperson w/o prejudice to the liability of either party to the SK</a:t>
              </a:r>
            </a:p>
          </p:txBody>
        </p:sp>
      </p:grpSp>
    </p:spTree>
    <p:extLst>
      <p:ext uri="{BB962C8B-B14F-4D97-AF65-F5344CB8AC3E}">
        <p14:creationId xmlns:p14="http://schemas.microsoft.com/office/powerpoint/2010/main" val="30356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PH"/>
          </a:p>
        </p:txBody>
      </p:sp>
      <p:sp>
        <p:nvSpPr>
          <p:cNvPr id="4" name="Freeform 4"/>
          <p:cNvSpPr/>
          <p:nvPr/>
        </p:nvSpPr>
        <p:spPr>
          <a:xfrm>
            <a:off x="0" y="0"/>
            <a:ext cx="12192000"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4706"/>
            </a:srgbClr>
          </a:solidFill>
        </p:spPr>
        <p:txBody>
          <a:bodyPr/>
          <a:lstStyle/>
          <a:p>
            <a:endParaRPr lang="en-PH"/>
          </a:p>
        </p:txBody>
      </p:sp>
      <p:sp>
        <p:nvSpPr>
          <p:cNvPr id="5" name="TextBox 5"/>
          <p:cNvSpPr txBox="1"/>
          <p:nvPr/>
        </p:nvSpPr>
        <p:spPr>
          <a:xfrm>
            <a:off x="0" y="-48220"/>
            <a:ext cx="12369800" cy="6906220"/>
          </a:xfrm>
          <a:prstGeom prst="rect">
            <a:avLst/>
          </a:prstGeom>
        </p:spPr>
        <p:txBody>
          <a:bodyPr lIns="33867" tIns="33867" rIns="33867" bIns="33867" rtlCol="0" anchor="ctr"/>
          <a:lstStyle/>
          <a:p>
            <a:pPr algn="ctr">
              <a:lnSpc>
                <a:spcPts val="1906"/>
              </a:lnSpc>
            </a:pPr>
            <a:endParaRPr sz="1200"/>
          </a:p>
        </p:txBody>
      </p:sp>
      <p:grpSp>
        <p:nvGrpSpPr>
          <p:cNvPr id="39" name="Group 38">
            <a:extLst>
              <a:ext uri="{FF2B5EF4-FFF2-40B4-BE49-F238E27FC236}">
                <a16:creationId xmlns:a16="http://schemas.microsoft.com/office/drawing/2014/main" id="{1790566C-088D-40EC-B611-AF8F94B74890}"/>
              </a:ext>
            </a:extLst>
          </p:cNvPr>
          <p:cNvGrpSpPr/>
          <p:nvPr/>
        </p:nvGrpSpPr>
        <p:grpSpPr>
          <a:xfrm>
            <a:off x="7874000" y="3733800"/>
            <a:ext cx="4320209" cy="3124200"/>
            <a:chOff x="11811000" y="5600700"/>
            <a:chExt cx="6480313" cy="4686300"/>
          </a:xfrm>
        </p:grpSpPr>
        <p:pic>
          <p:nvPicPr>
            <p:cNvPr id="40" name="Google Shape;24;p11">
              <a:extLst>
                <a:ext uri="{FF2B5EF4-FFF2-40B4-BE49-F238E27FC236}">
                  <a16:creationId xmlns:a16="http://schemas.microsoft.com/office/drawing/2014/main" id="{E488DF16-2A2D-4A70-8DBC-DD4690AFF6B5}"/>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1" name="Google Shape;22;p10" descr="C:\Users\abby\Desktop\COA Style Guide\Assets\COA Logo.png">
              <a:extLst>
                <a:ext uri="{FF2B5EF4-FFF2-40B4-BE49-F238E27FC236}">
                  <a16:creationId xmlns:a16="http://schemas.microsoft.com/office/drawing/2014/main" id="{01585BAF-A8D1-4AA0-94B2-E4296AE2D826}"/>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grpSp>
        <p:nvGrpSpPr>
          <p:cNvPr id="19" name="Group 18">
            <a:extLst>
              <a:ext uri="{FF2B5EF4-FFF2-40B4-BE49-F238E27FC236}">
                <a16:creationId xmlns:a16="http://schemas.microsoft.com/office/drawing/2014/main" id="{E547CA83-9F53-48DC-96A0-0FE931895132}"/>
              </a:ext>
            </a:extLst>
          </p:cNvPr>
          <p:cNvGrpSpPr/>
          <p:nvPr/>
        </p:nvGrpSpPr>
        <p:grpSpPr>
          <a:xfrm>
            <a:off x="771627" y="1918881"/>
            <a:ext cx="2145645" cy="1967319"/>
            <a:chOff x="768150" y="1688731"/>
            <a:chExt cx="3218468" cy="2950979"/>
          </a:xfrm>
        </p:grpSpPr>
        <p:sp>
          <p:nvSpPr>
            <p:cNvPr id="28" name="Freeform 28"/>
            <p:cNvSpPr/>
            <p:nvPr/>
          </p:nvSpPr>
          <p:spPr>
            <a:xfrm>
              <a:off x="768150" y="1688731"/>
              <a:ext cx="3218468" cy="29509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902"/>
            </a:solidFill>
          </p:spPr>
          <p:txBody>
            <a:bodyPr/>
            <a:lstStyle/>
            <a:p>
              <a:endParaRPr lang="en-PH"/>
            </a:p>
          </p:txBody>
        </p:sp>
        <p:pic>
          <p:nvPicPr>
            <p:cNvPr id="42" name="Picture 41">
              <a:extLst>
                <a:ext uri="{FF2B5EF4-FFF2-40B4-BE49-F238E27FC236}">
                  <a16:creationId xmlns:a16="http://schemas.microsoft.com/office/drawing/2014/main" id="{7296F4E6-713A-4A16-BAFD-A7C6C7ACA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290" y="2082447"/>
              <a:ext cx="2106618" cy="2106618"/>
            </a:xfrm>
            <a:prstGeom prst="rect">
              <a:avLst/>
            </a:prstGeom>
          </p:spPr>
        </p:pic>
      </p:grpSp>
      <p:sp>
        <p:nvSpPr>
          <p:cNvPr id="54" name="TextBox 53">
            <a:extLst>
              <a:ext uri="{FF2B5EF4-FFF2-40B4-BE49-F238E27FC236}">
                <a16:creationId xmlns:a16="http://schemas.microsoft.com/office/drawing/2014/main" id="{0FBD0532-662F-464F-B894-EF65ECD93508}"/>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27" name="Group 26">
            <a:extLst>
              <a:ext uri="{FF2B5EF4-FFF2-40B4-BE49-F238E27FC236}">
                <a16:creationId xmlns:a16="http://schemas.microsoft.com/office/drawing/2014/main" id="{C47C0061-03E9-43D1-93FA-1AFA3435D163}"/>
              </a:ext>
            </a:extLst>
          </p:cNvPr>
          <p:cNvGrpSpPr/>
          <p:nvPr/>
        </p:nvGrpSpPr>
        <p:grpSpPr>
          <a:xfrm>
            <a:off x="3371026" y="2091173"/>
            <a:ext cx="9024174" cy="1896628"/>
            <a:chOff x="-242873" y="2456447"/>
            <a:chExt cx="14443711" cy="2844942"/>
          </a:xfrm>
        </p:grpSpPr>
        <p:grpSp>
          <p:nvGrpSpPr>
            <p:cNvPr id="29" name="Group 20">
              <a:extLst>
                <a:ext uri="{FF2B5EF4-FFF2-40B4-BE49-F238E27FC236}">
                  <a16:creationId xmlns:a16="http://schemas.microsoft.com/office/drawing/2014/main" id="{726147CA-293F-4438-A194-BD017AFB17BA}"/>
                </a:ext>
              </a:extLst>
            </p:cNvPr>
            <p:cNvGrpSpPr/>
            <p:nvPr/>
          </p:nvGrpSpPr>
          <p:grpSpPr>
            <a:xfrm>
              <a:off x="-242873" y="2456447"/>
              <a:ext cx="14443711" cy="2844942"/>
              <a:chOff x="0" y="-19050"/>
              <a:chExt cx="3804105" cy="749285"/>
            </a:xfrm>
          </p:grpSpPr>
          <p:sp>
            <p:nvSpPr>
              <p:cNvPr id="34" name="Freeform 21">
                <a:extLst>
                  <a:ext uri="{FF2B5EF4-FFF2-40B4-BE49-F238E27FC236}">
                    <a16:creationId xmlns:a16="http://schemas.microsoft.com/office/drawing/2014/main" id="{F76B9B9C-1997-4562-813A-7BC2ED006ED1}"/>
                  </a:ext>
                </a:extLst>
              </p:cNvPr>
              <p:cNvSpPr/>
              <p:nvPr/>
            </p:nvSpPr>
            <p:spPr>
              <a:xfrm>
                <a:off x="0" y="0"/>
                <a:ext cx="3739498" cy="730235"/>
              </a:xfrm>
              <a:custGeom>
                <a:avLst/>
                <a:gdLst/>
                <a:ahLst/>
                <a:cxnLst/>
                <a:rect l="l" t="t" r="r" b="b"/>
                <a:pathLst>
                  <a:path w="3804105" h="649958">
                    <a:moveTo>
                      <a:pt x="0" y="0"/>
                    </a:moveTo>
                    <a:lnTo>
                      <a:pt x="3804105" y="0"/>
                    </a:lnTo>
                    <a:lnTo>
                      <a:pt x="3804105" y="649958"/>
                    </a:lnTo>
                    <a:lnTo>
                      <a:pt x="0" y="649958"/>
                    </a:lnTo>
                    <a:close/>
                  </a:path>
                </a:pathLst>
              </a:custGeom>
              <a:solidFill>
                <a:srgbClr val="FBB901"/>
              </a:solidFill>
            </p:spPr>
            <p:txBody>
              <a:bodyPr/>
              <a:lstStyle/>
              <a:p>
                <a:endParaRPr lang="en-PH"/>
              </a:p>
            </p:txBody>
          </p:sp>
          <p:sp>
            <p:nvSpPr>
              <p:cNvPr id="36" name="TextBox 22">
                <a:extLst>
                  <a:ext uri="{FF2B5EF4-FFF2-40B4-BE49-F238E27FC236}">
                    <a16:creationId xmlns:a16="http://schemas.microsoft.com/office/drawing/2014/main" id="{311D21C4-6E5D-4979-BACD-4686EB115EA1}"/>
                  </a:ext>
                </a:extLst>
              </p:cNvPr>
              <p:cNvSpPr txBox="1"/>
              <p:nvPr/>
            </p:nvSpPr>
            <p:spPr>
              <a:xfrm>
                <a:off x="0" y="-19050"/>
                <a:ext cx="3804105" cy="669008"/>
              </a:xfrm>
              <a:prstGeom prst="rect">
                <a:avLst/>
              </a:prstGeom>
            </p:spPr>
            <p:txBody>
              <a:bodyPr lIns="33867" tIns="33867" rIns="33867" bIns="33867" rtlCol="0" anchor="ctr"/>
              <a:lstStyle/>
              <a:p>
                <a:pPr algn="ctr">
                  <a:lnSpc>
                    <a:spcPts val="1906"/>
                  </a:lnSpc>
                </a:pPr>
                <a:endParaRPr sz="1200"/>
              </a:p>
            </p:txBody>
          </p:sp>
        </p:grpSp>
        <p:grpSp>
          <p:nvGrpSpPr>
            <p:cNvPr id="30" name="Group 23">
              <a:extLst>
                <a:ext uri="{FF2B5EF4-FFF2-40B4-BE49-F238E27FC236}">
                  <a16:creationId xmlns:a16="http://schemas.microsoft.com/office/drawing/2014/main" id="{88D4D9F1-74D5-4FE3-B8D3-A0978BE84D17}"/>
                </a:ext>
              </a:extLst>
            </p:cNvPr>
            <p:cNvGrpSpPr/>
            <p:nvPr/>
          </p:nvGrpSpPr>
          <p:grpSpPr>
            <a:xfrm>
              <a:off x="-242873" y="2782054"/>
              <a:ext cx="14198405" cy="2242998"/>
              <a:chOff x="0" y="-19050"/>
              <a:chExt cx="3739498" cy="590749"/>
            </a:xfrm>
          </p:grpSpPr>
          <p:sp>
            <p:nvSpPr>
              <p:cNvPr id="32" name="Freeform 24">
                <a:extLst>
                  <a:ext uri="{FF2B5EF4-FFF2-40B4-BE49-F238E27FC236}">
                    <a16:creationId xmlns:a16="http://schemas.microsoft.com/office/drawing/2014/main" id="{58FC633D-A1D3-4DA0-B05E-F143D9586D44}"/>
                  </a:ext>
                </a:extLst>
              </p:cNvPr>
              <p:cNvSpPr/>
              <p:nvPr/>
            </p:nvSpPr>
            <p:spPr>
              <a:xfrm>
                <a:off x="0" y="0"/>
                <a:ext cx="3739498" cy="571699"/>
              </a:xfrm>
              <a:custGeom>
                <a:avLst/>
                <a:gdLst/>
                <a:ahLst/>
                <a:cxnLst/>
                <a:rect l="l" t="t" r="r" b="b"/>
                <a:pathLst>
                  <a:path w="3521246" h="504992">
                    <a:moveTo>
                      <a:pt x="0" y="0"/>
                    </a:moveTo>
                    <a:lnTo>
                      <a:pt x="3521246" y="0"/>
                    </a:lnTo>
                    <a:lnTo>
                      <a:pt x="3521246" y="504992"/>
                    </a:lnTo>
                    <a:lnTo>
                      <a:pt x="0" y="504992"/>
                    </a:lnTo>
                    <a:close/>
                  </a:path>
                </a:pathLst>
              </a:custGeom>
              <a:solidFill>
                <a:srgbClr val="012162"/>
              </a:solidFill>
            </p:spPr>
            <p:txBody>
              <a:bodyPr/>
              <a:lstStyle/>
              <a:p>
                <a:endParaRPr lang="en-PH"/>
              </a:p>
            </p:txBody>
          </p:sp>
          <p:sp>
            <p:nvSpPr>
              <p:cNvPr id="33" name="TextBox 25">
                <a:extLst>
                  <a:ext uri="{FF2B5EF4-FFF2-40B4-BE49-F238E27FC236}">
                    <a16:creationId xmlns:a16="http://schemas.microsoft.com/office/drawing/2014/main" id="{F98F03F2-71B8-41B4-92D1-5061A6B9C65B}"/>
                  </a:ext>
                </a:extLst>
              </p:cNvPr>
              <p:cNvSpPr txBox="1"/>
              <p:nvPr/>
            </p:nvSpPr>
            <p:spPr>
              <a:xfrm>
                <a:off x="0" y="-19050"/>
                <a:ext cx="3521246" cy="524042"/>
              </a:xfrm>
              <a:prstGeom prst="rect">
                <a:avLst/>
              </a:prstGeom>
            </p:spPr>
            <p:txBody>
              <a:bodyPr lIns="33867" tIns="33867" rIns="33867" bIns="33867" rtlCol="0" anchor="ctr"/>
              <a:lstStyle/>
              <a:p>
                <a:pPr algn="ctr">
                  <a:lnSpc>
                    <a:spcPts val="1906"/>
                  </a:lnSpc>
                </a:pPr>
                <a:endParaRPr sz="1200"/>
              </a:p>
            </p:txBody>
          </p:sp>
        </p:grpSp>
        <p:sp>
          <p:nvSpPr>
            <p:cNvPr id="31" name="TextBox 26">
              <a:extLst>
                <a:ext uri="{FF2B5EF4-FFF2-40B4-BE49-F238E27FC236}">
                  <a16:creationId xmlns:a16="http://schemas.microsoft.com/office/drawing/2014/main" id="{9FEC1262-3459-4C10-826D-CAFBC1883BC6}"/>
                </a:ext>
              </a:extLst>
            </p:cNvPr>
            <p:cNvSpPr txBox="1"/>
            <p:nvPr/>
          </p:nvSpPr>
          <p:spPr>
            <a:xfrm>
              <a:off x="972943" y="2916990"/>
              <a:ext cx="12301186" cy="2107404"/>
            </a:xfrm>
            <a:prstGeom prst="rect">
              <a:avLst/>
            </a:prstGeom>
          </p:spPr>
          <p:txBody>
            <a:bodyPr wrap="square" lIns="0" tIns="0" rIns="0" bIns="0" rtlCol="0" anchor="t">
              <a:spAutoFit/>
            </a:bodyPr>
            <a:lstStyle/>
            <a:p>
              <a:pPr algn="just"/>
              <a:r>
                <a:rPr lang="en-US" sz="2200" dirty="0">
                  <a:solidFill>
                    <a:srgbClr val="FFFFFF"/>
                  </a:solidFill>
                  <a:latin typeface="Segoe UI Semibold" panose="020B0702040204020203" pitchFamily="34" charset="0"/>
                  <a:cs typeface="Segoe UI Semibold" panose="020B0702040204020203" pitchFamily="34" charset="0"/>
                </a:rPr>
                <a:t>Every officer of the SK whose duties permit or require the possession or custody of gov’t funds or property shall be accountable therefor and for the safekeeping thereof in conformity with law </a:t>
              </a:r>
            </a:p>
          </p:txBody>
        </p:sp>
      </p:grpSp>
    </p:spTree>
    <p:extLst>
      <p:ext uri="{BB962C8B-B14F-4D97-AF65-F5344CB8AC3E}">
        <p14:creationId xmlns:p14="http://schemas.microsoft.com/office/powerpoint/2010/main" val="359295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 y="0"/>
            <a:ext cx="12192000"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87843"/>
            </a:srgbClr>
          </a:solidFill>
        </p:spPr>
        <p:txBody>
          <a:bodyPr/>
          <a:lstStyle/>
          <a:p>
            <a:endParaRPr lang="en-PH"/>
          </a:p>
        </p:txBody>
      </p:sp>
      <p:sp>
        <p:nvSpPr>
          <p:cNvPr id="6" name="Freeform 6"/>
          <p:cNvSpPr/>
          <p:nvPr/>
        </p:nvSpPr>
        <p:spPr>
          <a:xfrm>
            <a:off x="-1037953" y="-275953"/>
            <a:ext cx="7133953" cy="7133952"/>
          </a:xfrm>
          <a:custGeom>
            <a:avLst/>
            <a:gdLst/>
            <a:ahLst/>
            <a:cxnLst/>
            <a:rect l="l" t="t" r="r" b="b"/>
            <a:pathLst>
              <a:path w="14267905" h="14267905">
                <a:moveTo>
                  <a:pt x="0" y="0"/>
                </a:moveTo>
                <a:lnTo>
                  <a:pt x="14267905" y="0"/>
                </a:lnTo>
                <a:lnTo>
                  <a:pt x="14267905" y="14267906"/>
                </a:lnTo>
                <a:lnTo>
                  <a:pt x="0" y="14267906"/>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en-PH" sz="1200" dirty="0"/>
          </a:p>
        </p:txBody>
      </p:sp>
      <p:sp>
        <p:nvSpPr>
          <p:cNvPr id="13" name="Freeform 13"/>
          <p:cNvSpPr/>
          <p:nvPr/>
        </p:nvSpPr>
        <p:spPr>
          <a:xfrm>
            <a:off x="1360290" y="1881580"/>
            <a:ext cx="456626" cy="437321"/>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dirty="0"/>
          </a:p>
        </p:txBody>
      </p:sp>
      <p:sp>
        <p:nvSpPr>
          <p:cNvPr id="14" name="TextBox 14"/>
          <p:cNvSpPr txBox="1"/>
          <p:nvPr/>
        </p:nvSpPr>
        <p:spPr>
          <a:xfrm>
            <a:off x="2047897" y="1955722"/>
            <a:ext cx="3382107" cy="359073"/>
          </a:xfrm>
          <a:prstGeom prst="rect">
            <a:avLst/>
          </a:prstGeom>
        </p:spPr>
        <p:txBody>
          <a:bodyPr lIns="0" tIns="0" rIns="0" bIns="0" rtlCol="0" anchor="t">
            <a:spAutoFit/>
          </a:bodyPr>
          <a:lstStyle/>
          <a:p>
            <a:pPr>
              <a:lnSpc>
                <a:spcPts val="2800"/>
              </a:lnSpc>
            </a:pPr>
            <a:r>
              <a:rPr lang="en-US" sz="2500" dirty="0">
                <a:solidFill>
                  <a:srgbClr val="FFFFFF"/>
                </a:solidFill>
                <a:latin typeface="Segoe UI Semibold" panose="020B0702040204020203" pitchFamily="34" charset="0"/>
                <a:cs typeface="Segoe UI Semibold" panose="020B0702040204020203" pitchFamily="34" charset="0"/>
              </a:rPr>
              <a:t>Sec. 101, PD 1445</a:t>
            </a:r>
          </a:p>
        </p:txBody>
      </p:sp>
      <p:sp>
        <p:nvSpPr>
          <p:cNvPr id="15" name="Freeform 15"/>
          <p:cNvSpPr/>
          <p:nvPr/>
        </p:nvSpPr>
        <p:spPr>
          <a:xfrm>
            <a:off x="1360290" y="2569828"/>
            <a:ext cx="456626" cy="437321"/>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6" name="TextBox 16"/>
          <p:cNvSpPr txBox="1"/>
          <p:nvPr/>
        </p:nvSpPr>
        <p:spPr>
          <a:xfrm>
            <a:off x="2047898" y="2662757"/>
            <a:ext cx="3468368" cy="359073"/>
          </a:xfrm>
          <a:prstGeom prst="rect">
            <a:avLst/>
          </a:prstGeom>
        </p:spPr>
        <p:txBody>
          <a:bodyPr wrap="square" lIns="0" tIns="0" rIns="0" bIns="0" rtlCol="0" anchor="t">
            <a:spAutoFit/>
          </a:bodyPr>
          <a:lstStyle/>
          <a:p>
            <a:pPr>
              <a:lnSpc>
                <a:spcPts val="2800"/>
              </a:lnSpc>
            </a:pPr>
            <a:r>
              <a:rPr lang="en-US" sz="2500" dirty="0">
                <a:solidFill>
                  <a:srgbClr val="FFFFFF"/>
                </a:solidFill>
                <a:latin typeface="Segoe UI Semibold" panose="020B0702040204020203" pitchFamily="34" charset="0"/>
                <a:cs typeface="Segoe UI Semibold" panose="020B0702040204020203" pitchFamily="34" charset="0"/>
              </a:rPr>
              <a:t>EO No. 292</a:t>
            </a:r>
          </a:p>
        </p:txBody>
      </p:sp>
      <p:sp>
        <p:nvSpPr>
          <p:cNvPr id="17" name="Freeform 17"/>
          <p:cNvSpPr/>
          <p:nvPr/>
        </p:nvSpPr>
        <p:spPr>
          <a:xfrm>
            <a:off x="1360289" y="3348062"/>
            <a:ext cx="456627" cy="437321"/>
          </a:xfrm>
          <a:custGeom>
            <a:avLst/>
            <a:gdLst/>
            <a:ahLst/>
            <a:cxnLst/>
            <a:rect l="l" t="t" r="r" b="b"/>
            <a:pathLst>
              <a:path w="1043177" h="1162314">
                <a:moveTo>
                  <a:pt x="0" y="0"/>
                </a:moveTo>
                <a:lnTo>
                  <a:pt x="1043177" y="0"/>
                </a:lnTo>
                <a:lnTo>
                  <a:pt x="1043177" y="1162315"/>
                </a:lnTo>
                <a:lnTo>
                  <a:pt x="0" y="1162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8" name="TextBox 18"/>
          <p:cNvSpPr txBox="1"/>
          <p:nvPr/>
        </p:nvSpPr>
        <p:spPr>
          <a:xfrm>
            <a:off x="2057766" y="3391625"/>
            <a:ext cx="4749434" cy="718145"/>
          </a:xfrm>
          <a:prstGeom prst="rect">
            <a:avLst/>
          </a:prstGeom>
        </p:spPr>
        <p:txBody>
          <a:bodyPr wrap="square" lIns="0" tIns="0" rIns="0" bIns="0" rtlCol="0" anchor="t">
            <a:spAutoFit/>
          </a:bodyPr>
          <a:lstStyle/>
          <a:p>
            <a:pPr>
              <a:lnSpc>
                <a:spcPts val="2800"/>
              </a:lnSpc>
            </a:pPr>
            <a:r>
              <a:rPr lang="en-US" sz="2500" dirty="0">
                <a:solidFill>
                  <a:srgbClr val="FFFFFF"/>
                </a:solidFill>
                <a:latin typeface="Segoe UI Semibold" panose="020B0702040204020203" pitchFamily="34" charset="0"/>
                <a:cs typeface="Segoe UI Semibold" panose="020B0702040204020203" pitchFamily="34" charset="0"/>
              </a:rPr>
              <a:t>Treasury Circular No. 02-2009 dated August 6, 2009 </a:t>
            </a:r>
          </a:p>
        </p:txBody>
      </p:sp>
      <p:sp>
        <p:nvSpPr>
          <p:cNvPr id="19" name="Freeform 19"/>
          <p:cNvSpPr/>
          <p:nvPr/>
        </p:nvSpPr>
        <p:spPr>
          <a:xfrm>
            <a:off x="1360289" y="4278469"/>
            <a:ext cx="456627" cy="437321"/>
          </a:xfrm>
          <a:custGeom>
            <a:avLst/>
            <a:gdLst/>
            <a:ahLst/>
            <a:cxnLst/>
            <a:rect l="l" t="t" r="r" b="b"/>
            <a:pathLst>
              <a:path w="1043177" h="1162314">
                <a:moveTo>
                  <a:pt x="0" y="0"/>
                </a:moveTo>
                <a:lnTo>
                  <a:pt x="1043177" y="0"/>
                </a:lnTo>
                <a:lnTo>
                  <a:pt x="1043177" y="1162314"/>
                </a:lnTo>
                <a:lnTo>
                  <a:pt x="0" y="1162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20" name="TextBox 20"/>
          <p:cNvSpPr txBox="1"/>
          <p:nvPr/>
        </p:nvSpPr>
        <p:spPr>
          <a:xfrm>
            <a:off x="2057766" y="4336599"/>
            <a:ext cx="5306465" cy="359073"/>
          </a:xfrm>
          <a:prstGeom prst="rect">
            <a:avLst/>
          </a:prstGeom>
        </p:spPr>
        <p:txBody>
          <a:bodyPr wrap="square" lIns="0" tIns="0" rIns="0" bIns="0" rtlCol="0" anchor="t">
            <a:spAutoFit/>
          </a:bodyPr>
          <a:lstStyle/>
          <a:p>
            <a:pPr>
              <a:lnSpc>
                <a:spcPts val="2800"/>
              </a:lnSpc>
            </a:pPr>
            <a:r>
              <a:rPr lang="en-US" sz="2500" dirty="0">
                <a:solidFill>
                  <a:srgbClr val="FFFFFF"/>
                </a:solidFill>
                <a:latin typeface="Segoe UI Semibold" panose="020B0702040204020203" pitchFamily="34" charset="0"/>
                <a:cs typeface="Segoe UI Semibold" panose="020B0702040204020203" pitchFamily="34" charset="0"/>
              </a:rPr>
              <a:t>Other pertinent issuances of the </a:t>
            </a:r>
            <a:r>
              <a:rPr lang="en-US" sz="2500" dirty="0" err="1">
                <a:solidFill>
                  <a:srgbClr val="FFFFFF"/>
                </a:solidFill>
                <a:latin typeface="Segoe UI Semibold" panose="020B0702040204020203" pitchFamily="34" charset="0"/>
                <a:cs typeface="Segoe UI Semibold" panose="020B0702040204020203" pitchFamily="34" charset="0"/>
              </a:rPr>
              <a:t>BTr</a:t>
            </a:r>
            <a:endParaRPr lang="en-US" sz="2500" dirty="0">
              <a:solidFill>
                <a:srgbClr val="FFFFFF"/>
              </a:solidFill>
              <a:latin typeface="Segoe UI Semibold" panose="020B0702040204020203" pitchFamily="34" charset="0"/>
              <a:cs typeface="Segoe UI Semibold" panose="020B0702040204020203" pitchFamily="34" charset="0"/>
            </a:endParaRPr>
          </a:p>
        </p:txBody>
      </p:sp>
      <p:sp>
        <p:nvSpPr>
          <p:cNvPr id="24" name="TextBox 23">
            <a:extLst>
              <a:ext uri="{FF2B5EF4-FFF2-40B4-BE49-F238E27FC236}">
                <a16:creationId xmlns:a16="http://schemas.microsoft.com/office/drawing/2014/main" id="{8A1D36BD-91C6-4653-B04A-12C99736D7B7}"/>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25" name="Group 6">
            <a:extLst>
              <a:ext uri="{FF2B5EF4-FFF2-40B4-BE49-F238E27FC236}">
                <a16:creationId xmlns:a16="http://schemas.microsoft.com/office/drawing/2014/main" id="{6CF53B50-E9A8-4470-A6A7-DD45B8E3894A}"/>
              </a:ext>
            </a:extLst>
          </p:cNvPr>
          <p:cNvGrpSpPr/>
          <p:nvPr/>
        </p:nvGrpSpPr>
        <p:grpSpPr>
          <a:xfrm>
            <a:off x="7140577" y="149768"/>
            <a:ext cx="6438515" cy="4904977"/>
            <a:chOff x="1653168" y="2844509"/>
            <a:chExt cx="12877030" cy="9809955"/>
          </a:xfrm>
        </p:grpSpPr>
        <p:sp>
          <p:nvSpPr>
            <p:cNvPr id="26" name="Freeform 7">
              <a:extLst>
                <a:ext uri="{FF2B5EF4-FFF2-40B4-BE49-F238E27FC236}">
                  <a16:creationId xmlns:a16="http://schemas.microsoft.com/office/drawing/2014/main" id="{1F70BBC5-4D54-4275-981C-5BA426D3EE77}"/>
                </a:ext>
              </a:extLst>
            </p:cNvPr>
            <p:cNvSpPr/>
            <p:nvPr/>
          </p:nvSpPr>
          <p:spPr>
            <a:xfrm rot="3244700">
              <a:off x="3186705" y="1310972"/>
              <a:ext cx="9809955" cy="12877030"/>
            </a:xfrm>
            <a:custGeom>
              <a:avLst/>
              <a:gdLst/>
              <a:ahLst/>
              <a:cxnLst/>
              <a:rect l="l" t="t" r="r" b="b"/>
              <a:pathLst>
                <a:path w="9809955" h="12877030">
                  <a:moveTo>
                    <a:pt x="0" y="0"/>
                  </a:moveTo>
                  <a:lnTo>
                    <a:pt x="9809955" y="0"/>
                  </a:lnTo>
                  <a:lnTo>
                    <a:pt x="9809955" y="12877030"/>
                  </a:lnTo>
                  <a:lnTo>
                    <a:pt x="0" y="128770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7" name="Freeform 8">
              <a:extLst>
                <a:ext uri="{FF2B5EF4-FFF2-40B4-BE49-F238E27FC236}">
                  <a16:creationId xmlns:a16="http://schemas.microsoft.com/office/drawing/2014/main" id="{4A997ECA-390E-43B9-A4F6-1E2827D3F0F7}"/>
                </a:ext>
              </a:extLst>
            </p:cNvPr>
            <p:cNvSpPr/>
            <p:nvPr/>
          </p:nvSpPr>
          <p:spPr>
            <a:xfrm>
              <a:off x="2918916" y="4358644"/>
              <a:ext cx="8023075" cy="8023075"/>
            </a:xfrm>
            <a:custGeom>
              <a:avLst/>
              <a:gdLst/>
              <a:ahLst/>
              <a:cxnLst/>
              <a:rect l="l" t="t" r="r" b="b"/>
              <a:pathLst>
                <a:path w="8023075" h="8023075">
                  <a:moveTo>
                    <a:pt x="0" y="0"/>
                  </a:moveTo>
                  <a:lnTo>
                    <a:pt x="8023076" y="0"/>
                  </a:lnTo>
                  <a:lnTo>
                    <a:pt x="8023076" y="8023075"/>
                  </a:lnTo>
                  <a:lnTo>
                    <a:pt x="0" y="8023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grpSp>
      <p:grpSp>
        <p:nvGrpSpPr>
          <p:cNvPr id="29" name="Group 28">
            <a:extLst>
              <a:ext uri="{FF2B5EF4-FFF2-40B4-BE49-F238E27FC236}">
                <a16:creationId xmlns:a16="http://schemas.microsoft.com/office/drawing/2014/main" id="{8A5B398F-62AE-42ED-BD11-8EF0D16AF7AD}"/>
              </a:ext>
            </a:extLst>
          </p:cNvPr>
          <p:cNvGrpSpPr/>
          <p:nvPr/>
        </p:nvGrpSpPr>
        <p:grpSpPr>
          <a:xfrm>
            <a:off x="7874000" y="3733800"/>
            <a:ext cx="4320209" cy="3124200"/>
            <a:chOff x="11811000" y="5600700"/>
            <a:chExt cx="6480313" cy="4686300"/>
          </a:xfrm>
        </p:grpSpPr>
        <p:pic>
          <p:nvPicPr>
            <p:cNvPr id="30" name="Google Shape;24;p11">
              <a:extLst>
                <a:ext uri="{FF2B5EF4-FFF2-40B4-BE49-F238E27FC236}">
                  <a16:creationId xmlns:a16="http://schemas.microsoft.com/office/drawing/2014/main" id="{69208F36-F021-414E-B373-8D2A35889B79}"/>
                </a:ext>
              </a:extLst>
            </p:cNvPr>
            <p:cNvPicPr preferRelativeResize="0"/>
            <p:nvPr/>
          </p:nvPicPr>
          <p:blipFill rotWithShape="1">
            <a:blip r:embed="rId11">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1" name="Google Shape;22;p10" descr="C:\Users\abby\Desktop\COA Style Guide\Assets\COA Logo.png">
              <a:extLst>
                <a:ext uri="{FF2B5EF4-FFF2-40B4-BE49-F238E27FC236}">
                  <a16:creationId xmlns:a16="http://schemas.microsoft.com/office/drawing/2014/main" id="{8DA7F686-F173-4BAE-A4FE-A972562EA925}"/>
                </a:ext>
              </a:extLst>
            </p:cNvPr>
            <p:cNvPicPr preferRelativeResize="0"/>
            <p:nvPr/>
          </p:nvPicPr>
          <p:blipFill rotWithShape="1">
            <a:blip r:embed="rId12">
              <a:alphaModFix/>
            </a:blip>
            <a:srcRect/>
            <a:stretch/>
          </p:blipFill>
          <p:spPr>
            <a:xfrm>
              <a:off x="16306800" y="8343900"/>
              <a:ext cx="1676400" cy="1628775"/>
            </a:xfrm>
            <a:prstGeom prst="rect">
              <a:avLst/>
            </a:prstGeom>
            <a:noFill/>
            <a:ln>
              <a:noFill/>
            </a:ln>
          </p:spPr>
        </p:pic>
      </p:grpSp>
      <p:sp>
        <p:nvSpPr>
          <p:cNvPr id="5" name="TextBox 4">
            <a:extLst>
              <a:ext uri="{FF2B5EF4-FFF2-40B4-BE49-F238E27FC236}">
                <a16:creationId xmlns:a16="http://schemas.microsoft.com/office/drawing/2014/main" id="{F8075446-9CF6-4EE3-A260-D7B8B3137836}"/>
              </a:ext>
            </a:extLst>
          </p:cNvPr>
          <p:cNvSpPr txBox="1"/>
          <p:nvPr/>
        </p:nvSpPr>
        <p:spPr>
          <a:xfrm>
            <a:off x="8231191" y="1712274"/>
            <a:ext cx="3037161" cy="2400657"/>
          </a:xfrm>
          <a:prstGeom prst="rect">
            <a:avLst/>
          </a:prstGeom>
          <a:noFill/>
        </p:spPr>
        <p:txBody>
          <a:bodyPr wrap="square" rtlCol="0">
            <a:spAutoFit/>
          </a:bodyPr>
          <a:lstStyle/>
          <a:p>
            <a:pPr algn="ctr"/>
            <a:r>
              <a:rPr lang="en-US" sz="2500" dirty="0">
                <a:solidFill>
                  <a:srgbClr val="002060"/>
                </a:solidFill>
                <a:latin typeface="Arial Black" panose="020B0A04020102020204" pitchFamily="34" charset="0"/>
              </a:rPr>
              <a:t>Every Accountable Officer shall be properly bonded in accordance with law:</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 y="0"/>
            <a:ext cx="12192000"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87843"/>
            </a:srgbClr>
          </a:solidFill>
        </p:spPr>
        <p:txBody>
          <a:bodyPr/>
          <a:lstStyle/>
          <a:p>
            <a:endParaRPr lang="en-PH"/>
          </a:p>
        </p:txBody>
      </p:sp>
      <p:grpSp>
        <p:nvGrpSpPr>
          <p:cNvPr id="6" name="Group 6"/>
          <p:cNvGrpSpPr/>
          <p:nvPr/>
        </p:nvGrpSpPr>
        <p:grpSpPr>
          <a:xfrm>
            <a:off x="-8257492" y="-1034507"/>
            <a:ext cx="15211563" cy="9879209"/>
            <a:chOff x="1439800" y="3240833"/>
            <a:chExt cx="30423126" cy="19758419"/>
          </a:xfrm>
        </p:grpSpPr>
        <p:sp>
          <p:nvSpPr>
            <p:cNvPr id="7" name="Freeform 7"/>
            <p:cNvSpPr/>
            <p:nvPr/>
          </p:nvSpPr>
          <p:spPr>
            <a:xfrm rot="-6327506" flipV="1">
              <a:off x="16005605" y="8155740"/>
              <a:ext cx="19758419" cy="9928606"/>
            </a:xfrm>
            <a:custGeom>
              <a:avLst/>
              <a:gdLst/>
              <a:ahLst/>
              <a:cxnLst/>
              <a:rect l="l" t="t" r="r" b="b"/>
              <a:pathLst>
                <a:path w="19758419" h="9928606">
                  <a:moveTo>
                    <a:pt x="0" y="9928605"/>
                  </a:moveTo>
                  <a:lnTo>
                    <a:pt x="19758420" y="9928605"/>
                  </a:lnTo>
                  <a:lnTo>
                    <a:pt x="19758420" y="0"/>
                  </a:lnTo>
                  <a:lnTo>
                    <a:pt x="0" y="0"/>
                  </a:lnTo>
                  <a:lnTo>
                    <a:pt x="0" y="9928605"/>
                  </a:lnTo>
                  <a:close/>
                </a:path>
              </a:pathLst>
            </a:custGeom>
            <a:blipFill>
              <a:blip r:embed="rId3"/>
              <a:stretch>
                <a:fillRect/>
              </a:stretch>
            </a:blipFill>
          </p:spPr>
          <p:txBody>
            <a:bodyPr/>
            <a:lstStyle/>
            <a:p>
              <a:endParaRPr lang="en-PH"/>
            </a:p>
          </p:txBody>
        </p:sp>
        <p:sp>
          <p:nvSpPr>
            <p:cNvPr id="9" name="Freeform 9"/>
            <p:cNvSpPr/>
            <p:nvPr/>
          </p:nvSpPr>
          <p:spPr>
            <a:xfrm>
              <a:off x="8799993" y="4856245"/>
              <a:ext cx="19567304" cy="14675478"/>
            </a:xfrm>
            <a:custGeom>
              <a:avLst/>
              <a:gdLst/>
              <a:ahLst/>
              <a:cxnLst/>
              <a:rect l="l" t="t" r="r" b="b"/>
              <a:pathLst>
                <a:path w="812800" h="609600">
                  <a:moveTo>
                    <a:pt x="203200" y="0"/>
                  </a:moveTo>
                  <a:lnTo>
                    <a:pt x="609600" y="0"/>
                  </a:lnTo>
                  <a:lnTo>
                    <a:pt x="812800" y="609600"/>
                  </a:lnTo>
                  <a:lnTo>
                    <a:pt x="0" y="609600"/>
                  </a:lnTo>
                  <a:lnTo>
                    <a:pt x="203200" y="0"/>
                  </a:lnTo>
                  <a:close/>
                </a:path>
              </a:pathLst>
            </a:custGeom>
            <a:blipFill>
              <a:blip r:embed="rId4">
                <a:alphaModFix amt="84000"/>
              </a:blip>
              <a:stretch>
                <a:fillRect t="-25961" r="-44528" b="-2428"/>
              </a:stretch>
            </a:blipFill>
          </p:spPr>
          <p:txBody>
            <a:bodyPr/>
            <a:lstStyle/>
            <a:p>
              <a:endParaRPr lang="en-PH"/>
            </a:p>
          </p:txBody>
        </p:sp>
        <p:sp>
          <p:nvSpPr>
            <p:cNvPr id="10" name="Freeform 10"/>
            <p:cNvSpPr/>
            <p:nvPr/>
          </p:nvSpPr>
          <p:spPr>
            <a:xfrm rot="904487">
              <a:off x="1439800" y="3696446"/>
              <a:ext cx="30423126" cy="15097476"/>
            </a:xfrm>
            <a:custGeom>
              <a:avLst/>
              <a:gdLst/>
              <a:ahLst/>
              <a:cxnLst/>
              <a:rect l="l" t="t" r="r" b="b"/>
              <a:pathLst>
                <a:path w="30423126" h="15097476">
                  <a:moveTo>
                    <a:pt x="0" y="0"/>
                  </a:moveTo>
                  <a:lnTo>
                    <a:pt x="30423126" y="0"/>
                  </a:lnTo>
                  <a:lnTo>
                    <a:pt x="30423126" y="15097476"/>
                  </a:lnTo>
                  <a:lnTo>
                    <a:pt x="0" y="15097476"/>
                  </a:lnTo>
                  <a:lnTo>
                    <a:pt x="0" y="0"/>
                  </a:lnTo>
                  <a:close/>
                </a:path>
              </a:pathLst>
            </a:custGeom>
            <a:blipFill>
              <a:blip r:embed="rId5">
                <a:alphaModFix amt="36000"/>
                <a:extLst>
                  <a:ext uri="{96DAC541-7B7A-43D3-8B79-37D633B846F1}">
                    <asvg:svgBlip xmlns:asvg="http://schemas.microsoft.com/office/drawing/2016/SVG/main" r:embed="rId6"/>
                  </a:ext>
                </a:extLst>
              </a:blip>
              <a:stretch>
                <a:fillRect/>
              </a:stretch>
            </a:blipFill>
          </p:spPr>
          <p:txBody>
            <a:bodyPr/>
            <a:lstStyle/>
            <a:p>
              <a:endParaRPr lang="en-PH"/>
            </a:p>
          </p:txBody>
        </p:sp>
      </p:grpSp>
      <p:grpSp>
        <p:nvGrpSpPr>
          <p:cNvPr id="12" name="Group 12"/>
          <p:cNvGrpSpPr/>
          <p:nvPr/>
        </p:nvGrpSpPr>
        <p:grpSpPr>
          <a:xfrm>
            <a:off x="4571793" y="2549178"/>
            <a:ext cx="6934407" cy="2309040"/>
            <a:chOff x="0" y="0"/>
            <a:chExt cx="13868813" cy="4618080"/>
          </a:xfrm>
        </p:grpSpPr>
        <p:sp>
          <p:nvSpPr>
            <p:cNvPr id="13" name="Freeform 13"/>
            <p:cNvSpPr/>
            <p:nvPr/>
          </p:nvSpPr>
          <p:spPr>
            <a:xfrm>
              <a:off x="0" y="0"/>
              <a:ext cx="987853" cy="836981"/>
            </a:xfrm>
            <a:custGeom>
              <a:avLst/>
              <a:gdLst/>
              <a:ahLst/>
              <a:cxnLst/>
              <a:rect l="l" t="t" r="r" b="b"/>
              <a:pathLst>
                <a:path w="987853" h="836981">
                  <a:moveTo>
                    <a:pt x="0" y="0"/>
                  </a:moveTo>
                  <a:lnTo>
                    <a:pt x="987853" y="0"/>
                  </a:lnTo>
                  <a:lnTo>
                    <a:pt x="987853" y="836981"/>
                  </a:lnTo>
                  <a:lnTo>
                    <a:pt x="0" y="8369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4" name="TextBox 14"/>
            <p:cNvSpPr txBox="1"/>
            <p:nvPr/>
          </p:nvSpPr>
          <p:spPr>
            <a:xfrm>
              <a:off x="1678578" y="1432"/>
              <a:ext cx="12190235" cy="4616648"/>
            </a:xfrm>
            <a:prstGeom prst="rect">
              <a:avLst/>
            </a:prstGeom>
          </p:spPr>
          <p:txBody>
            <a:bodyPr lIns="0" tIns="0" rIns="0" bIns="0" rtlCol="0" anchor="t">
              <a:spAutoFit/>
            </a:bodyPr>
            <a:lstStyle/>
            <a:p>
              <a:r>
                <a:rPr lang="en-US" sz="2500" dirty="0">
                  <a:solidFill>
                    <a:srgbClr val="FFFFFF"/>
                  </a:solidFill>
                  <a:latin typeface="Segoe UI Semibold" panose="020B0702040204020203" pitchFamily="34" charset="0"/>
                  <a:cs typeface="Segoe UI Semibold" panose="020B0702040204020203" pitchFamily="34" charset="0"/>
                </a:rPr>
                <a:t>SK financial transactions shall be kept under </a:t>
              </a:r>
              <a:r>
                <a:rPr lang="en-US" sz="2500" dirty="0">
                  <a:solidFill>
                    <a:srgbClr val="FFC000"/>
                  </a:solidFill>
                  <a:latin typeface="Segoe UI Semibold" panose="020B0702040204020203" pitchFamily="34" charset="0"/>
                  <a:cs typeface="Segoe UI Semibold" panose="020B0702040204020203" pitchFamily="34" charset="0"/>
                </a:rPr>
                <a:t>cash basis of accounting</a:t>
              </a:r>
              <a:r>
                <a:rPr lang="en-US" sz="2500" dirty="0">
                  <a:solidFill>
                    <a:srgbClr val="FFFFFF"/>
                  </a:solidFill>
                  <a:latin typeface="Segoe UI Semibold" panose="020B0702040204020203" pitchFamily="34" charset="0"/>
                  <a:cs typeface="Segoe UI Semibold" panose="020B0702040204020203" pitchFamily="34" charset="0"/>
                </a:rPr>
                <a:t> using a </a:t>
              </a:r>
              <a:r>
                <a:rPr lang="en-US" sz="2500" dirty="0">
                  <a:solidFill>
                    <a:srgbClr val="FFC000"/>
                  </a:solidFill>
                  <a:latin typeface="Segoe UI Semibold" panose="020B0702040204020203" pitchFamily="34" charset="0"/>
                  <a:cs typeface="Segoe UI Semibold" panose="020B0702040204020203" pitchFamily="34" charset="0"/>
                </a:rPr>
                <a:t>single-entry bookkeeping system </a:t>
              </a:r>
              <a:r>
                <a:rPr lang="en-US" sz="2500" dirty="0">
                  <a:solidFill>
                    <a:schemeClr val="bg1"/>
                  </a:solidFill>
                  <a:latin typeface="Segoe UI Semibold" panose="020B0702040204020203" pitchFamily="34" charset="0"/>
                  <a:cs typeface="Segoe UI Semibold" panose="020B0702040204020203" pitchFamily="34" charset="0"/>
                </a:rPr>
                <a:t>and</a:t>
              </a:r>
              <a:r>
                <a:rPr lang="en-US" sz="2500" dirty="0">
                  <a:solidFill>
                    <a:srgbClr val="FFC000"/>
                  </a:solidFill>
                  <a:latin typeface="Segoe UI Semibold" panose="020B0702040204020203" pitchFamily="34" charset="0"/>
                  <a:cs typeface="Segoe UI Semibold" panose="020B0702040204020203" pitchFamily="34" charset="0"/>
                </a:rPr>
                <a:t> </a:t>
              </a:r>
              <a:r>
                <a:rPr lang="en-US" sz="2500" dirty="0">
                  <a:solidFill>
                    <a:srgbClr val="FFFFFF"/>
                  </a:solidFill>
                  <a:latin typeface="Segoe UI Semibold" panose="020B0702040204020203" pitchFamily="34" charset="0"/>
                  <a:cs typeface="Segoe UI Semibold" panose="020B0702040204020203" pitchFamily="34" charset="0"/>
                </a:rPr>
                <a:t>recorded in accordance with the </a:t>
              </a:r>
              <a:r>
                <a:rPr lang="en-US" sz="2500" dirty="0">
                  <a:solidFill>
                    <a:srgbClr val="FFC000"/>
                  </a:solidFill>
                  <a:latin typeface="Segoe UI Semibold" panose="020B0702040204020203" pitchFamily="34" charset="0"/>
                  <a:cs typeface="Segoe UI Semibold" panose="020B0702040204020203" pitchFamily="34" charset="0"/>
                </a:rPr>
                <a:t>list of accounts</a:t>
              </a:r>
              <a:r>
                <a:rPr lang="en-US" sz="2500" dirty="0">
                  <a:solidFill>
                    <a:srgbClr val="FFFFFF"/>
                  </a:solidFill>
                  <a:latin typeface="Segoe UI Semibold" panose="020B0702040204020203" pitchFamily="34" charset="0"/>
                  <a:cs typeface="Segoe UI Semibold" panose="020B0702040204020203" pitchFamily="34" charset="0"/>
                </a:rPr>
                <a:t> provided in the HFTSK</a:t>
              </a:r>
            </a:p>
            <a:p>
              <a:endParaRPr lang="en-US" sz="2500" dirty="0">
                <a:solidFill>
                  <a:srgbClr val="FFFFFF"/>
                </a:solidFill>
                <a:latin typeface="Segoe UI Semibold" panose="020B0702040204020203" pitchFamily="34" charset="0"/>
                <a:cs typeface="Segoe UI Semibold" panose="020B0702040204020203" pitchFamily="34" charset="0"/>
              </a:endParaRPr>
            </a:p>
          </p:txBody>
        </p:sp>
      </p:grpSp>
      <p:sp>
        <p:nvSpPr>
          <p:cNvPr id="15" name="TextBox 14">
            <a:extLst>
              <a:ext uri="{FF2B5EF4-FFF2-40B4-BE49-F238E27FC236}">
                <a16:creationId xmlns:a16="http://schemas.microsoft.com/office/drawing/2014/main" id="{DF8AA0DC-6DFA-4CAF-A585-62A9E3C52C73}"/>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16" name="Group 15">
            <a:extLst>
              <a:ext uri="{FF2B5EF4-FFF2-40B4-BE49-F238E27FC236}">
                <a16:creationId xmlns:a16="http://schemas.microsoft.com/office/drawing/2014/main" id="{C1AC110C-C75F-4F15-8738-05DEFA6040C3}"/>
              </a:ext>
            </a:extLst>
          </p:cNvPr>
          <p:cNvGrpSpPr/>
          <p:nvPr/>
        </p:nvGrpSpPr>
        <p:grpSpPr>
          <a:xfrm>
            <a:off x="7874000" y="3733800"/>
            <a:ext cx="4320209" cy="3124200"/>
            <a:chOff x="11811000" y="5600700"/>
            <a:chExt cx="6480313" cy="4686300"/>
          </a:xfrm>
        </p:grpSpPr>
        <p:pic>
          <p:nvPicPr>
            <p:cNvPr id="17" name="Google Shape;24;p11">
              <a:extLst>
                <a:ext uri="{FF2B5EF4-FFF2-40B4-BE49-F238E27FC236}">
                  <a16:creationId xmlns:a16="http://schemas.microsoft.com/office/drawing/2014/main" id="{3B47C198-033F-4111-9A49-6F70F54DB0BC}"/>
                </a:ext>
              </a:extLst>
            </p:cNvPr>
            <p:cNvPicPr preferRelativeResize="0"/>
            <p:nvPr/>
          </p:nvPicPr>
          <p:blipFill rotWithShape="1">
            <a:blip r:embed="rId9">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18" name="Google Shape;22;p10" descr="C:\Users\abby\Desktop\COA Style Guide\Assets\COA Logo.png">
              <a:extLst>
                <a:ext uri="{FF2B5EF4-FFF2-40B4-BE49-F238E27FC236}">
                  <a16:creationId xmlns:a16="http://schemas.microsoft.com/office/drawing/2014/main" id="{936C905D-C74A-4C9D-A97D-BD2D8DE0DD1E}"/>
                </a:ext>
              </a:extLst>
            </p:cNvPr>
            <p:cNvPicPr preferRelativeResize="0"/>
            <p:nvPr/>
          </p:nvPicPr>
          <p:blipFill rotWithShape="1">
            <a:blip r:embed="rId10">
              <a:alphaModFix/>
            </a:blip>
            <a:srcRect/>
            <a:stretch/>
          </p:blipFill>
          <p:spPr>
            <a:xfrm>
              <a:off x="16306800" y="8343900"/>
              <a:ext cx="1676400" cy="1628775"/>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014" t="-27534" r="-11111" b="-11193"/>
            </a:stretch>
          </a:blipFill>
        </p:spPr>
        <p:txBody>
          <a:bodyPr/>
          <a:lstStyle/>
          <a:p>
            <a:endParaRPr lang="en-PH"/>
          </a:p>
        </p:txBody>
      </p:sp>
      <p:sp>
        <p:nvSpPr>
          <p:cNvPr id="4" name="Freeform 4"/>
          <p:cNvSpPr/>
          <p:nvPr/>
        </p:nvSpPr>
        <p:spPr>
          <a:xfrm>
            <a:off x="0" y="0"/>
            <a:ext cx="12191999" cy="6858000"/>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3922"/>
            </a:srgbClr>
          </a:solidFill>
        </p:spPr>
        <p:txBody>
          <a:bodyPr/>
          <a:lstStyle/>
          <a:p>
            <a:endParaRPr lang="en-PH"/>
          </a:p>
        </p:txBody>
      </p:sp>
      <p:sp>
        <p:nvSpPr>
          <p:cNvPr id="5" name="TextBox 5"/>
          <p:cNvSpPr txBox="1"/>
          <p:nvPr/>
        </p:nvSpPr>
        <p:spPr>
          <a:xfrm>
            <a:off x="0" y="-48220"/>
            <a:ext cx="12257917" cy="6906220"/>
          </a:xfrm>
          <a:prstGeom prst="rect">
            <a:avLst/>
          </a:prstGeom>
        </p:spPr>
        <p:txBody>
          <a:bodyPr lIns="33867" tIns="33867" rIns="33867" bIns="33867" rtlCol="0" anchor="ctr"/>
          <a:lstStyle/>
          <a:p>
            <a:pPr algn="ctr">
              <a:lnSpc>
                <a:spcPts val="1906"/>
              </a:lnSpc>
            </a:pPr>
            <a:endParaRPr sz="1200"/>
          </a:p>
        </p:txBody>
      </p:sp>
      <p:grpSp>
        <p:nvGrpSpPr>
          <p:cNvPr id="6" name="Group 6"/>
          <p:cNvGrpSpPr/>
          <p:nvPr/>
        </p:nvGrpSpPr>
        <p:grpSpPr>
          <a:xfrm>
            <a:off x="3600164" y="973721"/>
            <a:ext cx="4991673" cy="4910559"/>
            <a:chOff x="0" y="0"/>
            <a:chExt cx="9983347" cy="9821118"/>
          </a:xfrm>
        </p:grpSpPr>
        <p:grpSp>
          <p:nvGrpSpPr>
            <p:cNvPr id="7" name="Group 7"/>
            <p:cNvGrpSpPr/>
            <p:nvPr/>
          </p:nvGrpSpPr>
          <p:grpSpPr>
            <a:xfrm>
              <a:off x="200483" y="119368"/>
              <a:ext cx="9582382" cy="958238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162">
                  <a:alpha val="64706"/>
                </a:srgbClr>
              </a:solidFill>
            </p:spPr>
            <p:txBody>
              <a:bodyPr/>
              <a:lstStyle/>
              <a:p>
                <a:endParaRPr lang="en-PH"/>
              </a:p>
            </p:txBody>
          </p:sp>
          <p:sp>
            <p:nvSpPr>
              <p:cNvPr id="9" name="TextBox 9"/>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10" name="Freeform 10"/>
            <p:cNvSpPr/>
            <p:nvPr/>
          </p:nvSpPr>
          <p:spPr>
            <a:xfrm>
              <a:off x="0" y="0"/>
              <a:ext cx="9983347" cy="9821118"/>
            </a:xfrm>
            <a:custGeom>
              <a:avLst/>
              <a:gdLst/>
              <a:ahLst/>
              <a:cxnLst/>
              <a:rect l="l" t="t" r="r" b="b"/>
              <a:pathLst>
                <a:path w="9983347" h="9821118">
                  <a:moveTo>
                    <a:pt x="0" y="0"/>
                  </a:moveTo>
                  <a:lnTo>
                    <a:pt x="9983347" y="0"/>
                  </a:lnTo>
                  <a:lnTo>
                    <a:pt x="9983347" y="9821118"/>
                  </a:lnTo>
                  <a:lnTo>
                    <a:pt x="0" y="9821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1394556" y="3371674"/>
              <a:ext cx="7057587" cy="3077766"/>
            </a:xfrm>
            <a:prstGeom prst="rect">
              <a:avLst/>
            </a:prstGeom>
          </p:spPr>
          <p:txBody>
            <a:bodyPr wrap="square" lIns="0" tIns="0" rIns="0" bIns="0" rtlCol="0" anchor="t">
              <a:spAutoFit/>
            </a:bodyPr>
            <a:lstStyle/>
            <a:p>
              <a:pPr algn="ctr"/>
              <a:r>
                <a:rPr lang="en-US" sz="5000" dirty="0">
                  <a:solidFill>
                    <a:srgbClr val="FBB901"/>
                  </a:solidFill>
                  <a:latin typeface="Arial Black" panose="020B0A04020102020204" pitchFamily="34" charset="0"/>
                </a:rPr>
                <a:t>Cash</a:t>
              </a:r>
            </a:p>
            <a:p>
              <a:pPr algn="ctr"/>
              <a:r>
                <a:rPr lang="en-US" sz="5000" dirty="0">
                  <a:solidFill>
                    <a:srgbClr val="FBB901"/>
                  </a:solidFill>
                  <a:latin typeface="Arial Black" panose="020B0A04020102020204" pitchFamily="34" charset="0"/>
                </a:rPr>
                <a:t>Basis</a:t>
              </a:r>
            </a:p>
          </p:txBody>
        </p:sp>
      </p:grpSp>
      <p:grpSp>
        <p:nvGrpSpPr>
          <p:cNvPr id="12" name="Group 12"/>
          <p:cNvGrpSpPr/>
          <p:nvPr/>
        </p:nvGrpSpPr>
        <p:grpSpPr>
          <a:xfrm>
            <a:off x="685800" y="3143278"/>
            <a:ext cx="3308588" cy="3254823"/>
            <a:chOff x="0" y="0"/>
            <a:chExt cx="6617176" cy="6509647"/>
          </a:xfrm>
        </p:grpSpPr>
        <p:grpSp>
          <p:nvGrpSpPr>
            <p:cNvPr id="13" name="Group 13"/>
            <p:cNvGrpSpPr/>
            <p:nvPr/>
          </p:nvGrpSpPr>
          <p:grpSpPr>
            <a:xfrm>
              <a:off x="0" y="0"/>
              <a:ext cx="6465149" cy="646514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7647"/>
                </a:srgbClr>
              </a:solidFill>
            </p:spPr>
            <p:txBody>
              <a:bodyPr/>
              <a:lstStyle/>
              <a:p>
                <a:endParaRPr lang="en-PH"/>
              </a:p>
            </p:txBody>
          </p:sp>
          <p:sp>
            <p:nvSpPr>
              <p:cNvPr id="15" name="TextBox 15"/>
              <p:cNvSpPr txBox="1"/>
              <p:nvPr/>
            </p:nvSpPr>
            <p:spPr>
              <a:xfrm>
                <a:off x="76200" y="57150"/>
                <a:ext cx="660400" cy="679450"/>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sp>
          <p:nvSpPr>
            <p:cNvPr id="16" name="Freeform 16"/>
            <p:cNvSpPr/>
            <p:nvPr/>
          </p:nvSpPr>
          <p:spPr>
            <a:xfrm>
              <a:off x="0" y="0"/>
              <a:ext cx="6617176" cy="6509647"/>
            </a:xfrm>
            <a:custGeom>
              <a:avLst/>
              <a:gdLst/>
              <a:ahLst/>
              <a:cxnLst/>
              <a:rect l="l" t="t" r="r" b="b"/>
              <a:pathLst>
                <a:path w="6617176" h="6509647">
                  <a:moveTo>
                    <a:pt x="0" y="0"/>
                  </a:moveTo>
                  <a:lnTo>
                    <a:pt x="6617176" y="0"/>
                  </a:lnTo>
                  <a:lnTo>
                    <a:pt x="6617176" y="6509647"/>
                  </a:lnTo>
                  <a:lnTo>
                    <a:pt x="0" y="6509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7" name="TextBox 17"/>
            <p:cNvSpPr txBox="1"/>
            <p:nvPr/>
          </p:nvSpPr>
          <p:spPr>
            <a:xfrm>
              <a:off x="960372" y="1964710"/>
              <a:ext cx="4696436" cy="2507482"/>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records transactions and events only when cash is received or paid</a:t>
              </a:r>
            </a:p>
          </p:txBody>
        </p:sp>
      </p:grpSp>
      <p:grpSp>
        <p:nvGrpSpPr>
          <p:cNvPr id="18" name="Group 18"/>
          <p:cNvGrpSpPr/>
          <p:nvPr/>
        </p:nvGrpSpPr>
        <p:grpSpPr>
          <a:xfrm>
            <a:off x="8078241" y="685801"/>
            <a:ext cx="3308588" cy="3254823"/>
            <a:chOff x="0" y="0"/>
            <a:chExt cx="6617176" cy="6509647"/>
          </a:xfrm>
        </p:grpSpPr>
        <p:grpSp>
          <p:nvGrpSpPr>
            <p:cNvPr id="19" name="Group 19"/>
            <p:cNvGrpSpPr/>
            <p:nvPr/>
          </p:nvGrpSpPr>
          <p:grpSpPr>
            <a:xfrm>
              <a:off x="76014" y="22249"/>
              <a:ext cx="6465149" cy="646514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7647"/>
                </a:srgbClr>
              </a:solidFill>
            </p:spPr>
            <p:txBody>
              <a:bodyPr/>
              <a:lstStyle/>
              <a:p>
                <a:endParaRPr lang="en-PH"/>
              </a:p>
            </p:txBody>
          </p:sp>
          <p:sp>
            <p:nvSpPr>
              <p:cNvPr id="21" name="TextBox 21"/>
              <p:cNvSpPr txBox="1"/>
              <p:nvPr/>
            </p:nvSpPr>
            <p:spPr>
              <a:xfrm>
                <a:off x="76200" y="57150"/>
                <a:ext cx="660400" cy="679450"/>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sp>
          <p:nvSpPr>
            <p:cNvPr id="22" name="Freeform 22"/>
            <p:cNvSpPr/>
            <p:nvPr/>
          </p:nvSpPr>
          <p:spPr>
            <a:xfrm>
              <a:off x="0" y="0"/>
              <a:ext cx="6617176" cy="6509647"/>
            </a:xfrm>
            <a:custGeom>
              <a:avLst/>
              <a:gdLst/>
              <a:ahLst/>
              <a:cxnLst/>
              <a:rect l="l" t="t" r="r" b="b"/>
              <a:pathLst>
                <a:path w="6617176" h="6509647">
                  <a:moveTo>
                    <a:pt x="0" y="0"/>
                  </a:moveTo>
                  <a:lnTo>
                    <a:pt x="6617176" y="0"/>
                  </a:lnTo>
                  <a:lnTo>
                    <a:pt x="6617176" y="6509647"/>
                  </a:lnTo>
                  <a:lnTo>
                    <a:pt x="0" y="6509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3" name="TextBox 23"/>
            <p:cNvSpPr txBox="1"/>
            <p:nvPr/>
          </p:nvSpPr>
          <p:spPr>
            <a:xfrm>
              <a:off x="960372" y="1853808"/>
              <a:ext cx="4696436" cy="2520690"/>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Non-cash transactions are reported in the Notes to FS</a:t>
              </a:r>
            </a:p>
          </p:txBody>
        </p:sp>
      </p:grpSp>
      <p:sp>
        <p:nvSpPr>
          <p:cNvPr id="30" name="TextBox 29">
            <a:extLst>
              <a:ext uri="{FF2B5EF4-FFF2-40B4-BE49-F238E27FC236}">
                <a16:creationId xmlns:a16="http://schemas.microsoft.com/office/drawing/2014/main" id="{F8A8A1C9-22D0-432F-AB5E-6B2D9C66F059}"/>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31" name="Group 30">
            <a:extLst>
              <a:ext uri="{FF2B5EF4-FFF2-40B4-BE49-F238E27FC236}">
                <a16:creationId xmlns:a16="http://schemas.microsoft.com/office/drawing/2014/main" id="{234F18C8-D448-4EB1-93DC-8E0E39E20B6D}"/>
              </a:ext>
            </a:extLst>
          </p:cNvPr>
          <p:cNvGrpSpPr/>
          <p:nvPr/>
        </p:nvGrpSpPr>
        <p:grpSpPr>
          <a:xfrm>
            <a:off x="7874000" y="3733800"/>
            <a:ext cx="4320209" cy="3124200"/>
            <a:chOff x="11811000" y="5600700"/>
            <a:chExt cx="6480313" cy="4686300"/>
          </a:xfrm>
        </p:grpSpPr>
        <p:pic>
          <p:nvPicPr>
            <p:cNvPr id="32" name="Google Shape;24;p11">
              <a:extLst>
                <a:ext uri="{FF2B5EF4-FFF2-40B4-BE49-F238E27FC236}">
                  <a16:creationId xmlns:a16="http://schemas.microsoft.com/office/drawing/2014/main" id="{88E6ABA9-47B8-4CB7-90AF-6F33E713C453}"/>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3" name="Google Shape;22;p10" descr="C:\Users\abby\Desktop\COA Style Guide\Assets\COA Logo.png">
              <a:extLst>
                <a:ext uri="{FF2B5EF4-FFF2-40B4-BE49-F238E27FC236}">
                  <a16:creationId xmlns:a16="http://schemas.microsoft.com/office/drawing/2014/main" id="{4E44BF7B-5B78-43B2-81D0-C77070CC4236}"/>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750"/>
                            </p:stCondLst>
                            <p:childTnLst>
                              <p:par>
                                <p:cTn id="11" presetID="2" presetClass="entr" presetSubtype="12"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1750"/>
                            </p:stCondLst>
                            <p:childTnLst>
                              <p:par>
                                <p:cTn id="16" presetID="2" presetClass="entr" presetSubtype="3" fill="hold" nodeType="afterEffect">
                                  <p:stCondLst>
                                    <p:cond delay="5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014" t="-27534" r="-11111" b="-11193"/>
            </a:stretch>
          </a:blipFill>
        </p:spPr>
        <p:txBody>
          <a:bodyPr/>
          <a:lstStyle/>
          <a:p>
            <a:endParaRPr lang="en-PH"/>
          </a:p>
        </p:txBody>
      </p:sp>
      <p:grpSp>
        <p:nvGrpSpPr>
          <p:cNvPr id="3" name="Group 3"/>
          <p:cNvGrpSpPr/>
          <p:nvPr/>
        </p:nvGrpSpPr>
        <p:grpSpPr>
          <a:xfrm>
            <a:off x="1" y="0"/>
            <a:ext cx="12192000" cy="6858000"/>
            <a:chOff x="0" y="0"/>
            <a:chExt cx="4899472" cy="2709333"/>
          </a:xfrm>
        </p:grpSpPr>
        <p:sp>
          <p:nvSpPr>
            <p:cNvPr id="4" name="Freeform 4"/>
            <p:cNvSpPr/>
            <p:nvPr/>
          </p:nvSpPr>
          <p:spPr>
            <a:xfrm>
              <a:off x="0" y="0"/>
              <a:ext cx="4899472" cy="2709333"/>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43922"/>
              </a:srgbClr>
            </a:solidFill>
          </p:spPr>
          <p:txBody>
            <a:bodyPr/>
            <a:lstStyle/>
            <a:p>
              <a:endParaRPr lang="en-PH"/>
            </a:p>
          </p:txBody>
        </p:sp>
        <p:sp>
          <p:nvSpPr>
            <p:cNvPr id="5" name="TextBox 5"/>
            <p:cNvSpPr txBox="1"/>
            <p:nvPr/>
          </p:nvSpPr>
          <p:spPr>
            <a:xfrm>
              <a:off x="0" y="-19050"/>
              <a:ext cx="4899472" cy="2728383"/>
            </a:xfrm>
            <a:prstGeom prst="rect">
              <a:avLst/>
            </a:prstGeom>
          </p:spPr>
          <p:txBody>
            <a:bodyPr lIns="33867" tIns="33867" rIns="33867" bIns="33867" rtlCol="0" anchor="ctr"/>
            <a:lstStyle/>
            <a:p>
              <a:pPr algn="ctr">
                <a:lnSpc>
                  <a:spcPts val="1906"/>
                </a:lnSpc>
              </a:pPr>
              <a:endParaRPr sz="1200"/>
            </a:p>
          </p:txBody>
        </p:sp>
      </p:grpSp>
      <p:grpSp>
        <p:nvGrpSpPr>
          <p:cNvPr id="6" name="Group 6"/>
          <p:cNvGrpSpPr/>
          <p:nvPr/>
        </p:nvGrpSpPr>
        <p:grpSpPr>
          <a:xfrm>
            <a:off x="685800" y="3143278"/>
            <a:ext cx="3308588" cy="3254823"/>
            <a:chOff x="0" y="0"/>
            <a:chExt cx="6617176" cy="6509647"/>
          </a:xfrm>
        </p:grpSpPr>
        <p:grpSp>
          <p:nvGrpSpPr>
            <p:cNvPr id="7" name="Group 7"/>
            <p:cNvGrpSpPr/>
            <p:nvPr/>
          </p:nvGrpSpPr>
          <p:grpSpPr>
            <a:xfrm>
              <a:off x="0" y="0"/>
              <a:ext cx="6465149" cy="646514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7647"/>
                </a:srgbClr>
              </a:solidFill>
            </p:spPr>
            <p:txBody>
              <a:bodyPr/>
              <a:lstStyle/>
              <a:p>
                <a:endParaRPr lang="en-PH"/>
              </a:p>
            </p:txBody>
          </p:sp>
          <p:sp>
            <p:nvSpPr>
              <p:cNvPr id="9" name="TextBox 9"/>
              <p:cNvSpPr txBox="1"/>
              <p:nvPr/>
            </p:nvSpPr>
            <p:spPr>
              <a:xfrm>
                <a:off x="76200" y="57150"/>
                <a:ext cx="660400" cy="679450"/>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sp>
          <p:nvSpPr>
            <p:cNvPr id="10" name="Freeform 10"/>
            <p:cNvSpPr/>
            <p:nvPr/>
          </p:nvSpPr>
          <p:spPr>
            <a:xfrm>
              <a:off x="0" y="0"/>
              <a:ext cx="6617176" cy="6509647"/>
            </a:xfrm>
            <a:custGeom>
              <a:avLst/>
              <a:gdLst/>
              <a:ahLst/>
              <a:cxnLst/>
              <a:rect l="l" t="t" r="r" b="b"/>
              <a:pathLst>
                <a:path w="6617176" h="6509647">
                  <a:moveTo>
                    <a:pt x="0" y="0"/>
                  </a:moveTo>
                  <a:lnTo>
                    <a:pt x="6617176" y="0"/>
                  </a:lnTo>
                  <a:lnTo>
                    <a:pt x="6617176" y="6509647"/>
                  </a:lnTo>
                  <a:lnTo>
                    <a:pt x="0" y="6509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1187220" y="1250024"/>
              <a:ext cx="4242740" cy="4431983"/>
            </a:xfrm>
            <a:prstGeom prst="rect">
              <a:avLst/>
            </a:prstGeom>
          </p:spPr>
          <p:txBody>
            <a:bodyPr lIns="0" tIns="0" rIns="0" bIns="0" rtlCol="0" anchor="t">
              <a:spAutoFit/>
            </a:bodyPr>
            <a:lstStyle/>
            <a:p>
              <a:pPr algn="ctr"/>
              <a:r>
                <a:rPr lang="en-US" dirty="0">
                  <a:solidFill>
                    <a:srgbClr val="FFFFFF"/>
                  </a:solidFill>
                  <a:latin typeface="Segoe UI Semibold" panose="020B0702040204020203" pitchFamily="34" charset="0"/>
                  <a:cs typeface="Segoe UI Semibold" panose="020B0702040204020203" pitchFamily="34" charset="0"/>
                </a:rPr>
                <a:t>FS provide readers with information about the sources of cash received, the purposes for which the cash was used and the cash balance </a:t>
              </a:r>
            </a:p>
          </p:txBody>
        </p:sp>
      </p:grpSp>
      <p:grpSp>
        <p:nvGrpSpPr>
          <p:cNvPr id="14" name="Group 14"/>
          <p:cNvGrpSpPr/>
          <p:nvPr/>
        </p:nvGrpSpPr>
        <p:grpSpPr>
          <a:xfrm>
            <a:off x="3700405" y="1033405"/>
            <a:ext cx="4791191" cy="47911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162">
                <a:alpha val="64706"/>
              </a:srgbClr>
            </a:solidFill>
          </p:spPr>
          <p:txBody>
            <a:bodyPr/>
            <a:lstStyle/>
            <a:p>
              <a:endParaRPr lang="en-PH"/>
            </a:p>
          </p:txBody>
        </p:sp>
        <p:sp>
          <p:nvSpPr>
            <p:cNvPr id="16" name="TextBox 16"/>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17" name="Freeform 17"/>
          <p:cNvSpPr/>
          <p:nvPr/>
        </p:nvSpPr>
        <p:spPr>
          <a:xfrm>
            <a:off x="3600164" y="973721"/>
            <a:ext cx="4991673" cy="4910559"/>
          </a:xfrm>
          <a:custGeom>
            <a:avLst/>
            <a:gdLst/>
            <a:ahLst/>
            <a:cxnLst/>
            <a:rect l="l" t="t" r="r" b="b"/>
            <a:pathLst>
              <a:path w="9983347" h="9821118">
                <a:moveTo>
                  <a:pt x="0" y="0"/>
                </a:moveTo>
                <a:lnTo>
                  <a:pt x="9983347" y="0"/>
                </a:lnTo>
                <a:lnTo>
                  <a:pt x="9983347" y="9821118"/>
                </a:lnTo>
                <a:lnTo>
                  <a:pt x="0" y="9821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31" name="Group 30"/>
          <p:cNvGrpSpPr/>
          <p:nvPr/>
        </p:nvGrpSpPr>
        <p:grpSpPr>
          <a:xfrm>
            <a:off x="8078241" y="685801"/>
            <a:ext cx="3308588" cy="3254823"/>
            <a:chOff x="12117362" y="1028700"/>
            <a:chExt cx="4962882" cy="4882235"/>
          </a:xfrm>
        </p:grpSpPr>
        <p:grpSp>
          <p:nvGrpSpPr>
            <p:cNvPr id="19" name="Group 19"/>
            <p:cNvGrpSpPr/>
            <p:nvPr/>
          </p:nvGrpSpPr>
          <p:grpSpPr>
            <a:xfrm>
              <a:off x="12174373" y="1045387"/>
              <a:ext cx="4848862" cy="484886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7647"/>
                </a:srgbClr>
              </a:solidFill>
            </p:spPr>
            <p:txBody>
              <a:bodyPr/>
              <a:lstStyle/>
              <a:p>
                <a:endParaRPr lang="en-PH"/>
              </a:p>
            </p:txBody>
          </p:sp>
          <p:sp>
            <p:nvSpPr>
              <p:cNvPr id="21" name="TextBox 21"/>
              <p:cNvSpPr txBox="1"/>
              <p:nvPr/>
            </p:nvSpPr>
            <p:spPr>
              <a:xfrm>
                <a:off x="76200" y="57150"/>
                <a:ext cx="660400" cy="679450"/>
              </a:xfrm>
              <a:prstGeom prst="rect">
                <a:avLst/>
              </a:prstGeom>
            </p:spPr>
            <p:txBody>
              <a:bodyPr lIns="33867" tIns="33867" rIns="33867" bIns="33867" rtlCol="0" anchor="ctr"/>
              <a:lstStyle/>
              <a:p>
                <a:pPr algn="ctr"/>
                <a:endParaRPr sz="2000">
                  <a:latin typeface="Segoe UI Semibold" panose="020B0702040204020203" pitchFamily="34" charset="0"/>
                  <a:cs typeface="Segoe UI Semibold" panose="020B0702040204020203" pitchFamily="34" charset="0"/>
                </a:endParaRPr>
              </a:p>
            </p:txBody>
          </p:sp>
        </p:grpSp>
        <p:grpSp>
          <p:nvGrpSpPr>
            <p:cNvPr id="29" name="Group 28"/>
            <p:cNvGrpSpPr/>
            <p:nvPr/>
          </p:nvGrpSpPr>
          <p:grpSpPr>
            <a:xfrm>
              <a:off x="12117362" y="1028700"/>
              <a:ext cx="4962882" cy="4882235"/>
              <a:chOff x="12117362" y="1028700"/>
              <a:chExt cx="4962882" cy="4882235"/>
            </a:xfrm>
          </p:grpSpPr>
          <p:sp>
            <p:nvSpPr>
              <p:cNvPr id="22" name="Freeform 22"/>
              <p:cNvSpPr/>
              <p:nvPr/>
            </p:nvSpPr>
            <p:spPr>
              <a:xfrm>
                <a:off x="12117362" y="1028700"/>
                <a:ext cx="4962882" cy="4882235"/>
              </a:xfrm>
              <a:custGeom>
                <a:avLst/>
                <a:gdLst/>
                <a:ahLst/>
                <a:cxnLst/>
                <a:rect l="l" t="t" r="r" b="b"/>
                <a:pathLst>
                  <a:path w="6617176" h="6509647">
                    <a:moveTo>
                      <a:pt x="0" y="0"/>
                    </a:moveTo>
                    <a:lnTo>
                      <a:pt x="6617176" y="0"/>
                    </a:lnTo>
                    <a:lnTo>
                      <a:pt x="6617176" y="6509647"/>
                    </a:lnTo>
                    <a:lnTo>
                      <a:pt x="0" y="6509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3" name="TextBox 23"/>
              <p:cNvSpPr txBox="1"/>
              <p:nvPr/>
            </p:nvSpPr>
            <p:spPr>
              <a:xfrm>
                <a:off x="12837640" y="2989754"/>
                <a:ext cx="3522327" cy="928716"/>
              </a:xfrm>
              <a:prstGeom prst="rect">
                <a:avLst/>
              </a:prstGeom>
            </p:spPr>
            <p:txBody>
              <a:bodyPr lIns="0" tIns="0" rIns="0" bIns="0" rtlCol="0" anchor="t">
                <a:spAutoFit/>
              </a:bodyPr>
              <a:lstStyle/>
              <a:p>
                <a:pPr algn="ctr"/>
                <a:r>
                  <a:rPr lang="en-US" sz="2000">
                    <a:solidFill>
                      <a:srgbClr val="FFFFFF"/>
                    </a:solidFill>
                    <a:latin typeface="Segoe UI Semibold" panose="020B0702040204020203" pitchFamily="34" charset="0"/>
                    <a:cs typeface="Segoe UI Semibold" panose="020B0702040204020203" pitchFamily="34" charset="0"/>
                  </a:rPr>
                  <a:t>focus is on cash liquidity </a:t>
                </a:r>
              </a:p>
            </p:txBody>
          </p:sp>
        </p:grpSp>
      </p:grpSp>
      <p:sp>
        <p:nvSpPr>
          <p:cNvPr id="32" name="TextBox 31">
            <a:extLst>
              <a:ext uri="{FF2B5EF4-FFF2-40B4-BE49-F238E27FC236}">
                <a16:creationId xmlns:a16="http://schemas.microsoft.com/office/drawing/2014/main" id="{04B0F018-6509-4C28-BBFC-3BC7A5500D8C}"/>
              </a:ext>
            </a:extLst>
          </p:cNvPr>
          <p:cNvSpPr txBox="1"/>
          <p:nvPr/>
        </p:nvSpPr>
        <p:spPr>
          <a:xfrm>
            <a:off x="1" y="138073"/>
            <a:ext cx="9804399" cy="707886"/>
          </a:xfrm>
          <a:prstGeom prst="rect">
            <a:avLst/>
          </a:prstGeom>
          <a:noFill/>
          <a:ln>
            <a:noFill/>
          </a:ln>
        </p:spPr>
        <p:txBody>
          <a:bodyPr wrap="square" rtlCol="0">
            <a:spAutoFit/>
          </a:bodyPr>
          <a:lstStyle/>
          <a:p>
            <a:r>
              <a:rPr lang="en-US" sz="4000" dirty="0">
                <a:solidFill>
                  <a:schemeClr val="bg1"/>
                </a:solidFill>
                <a:latin typeface="Arial Black" panose="020B0A04020102020204" pitchFamily="34" charset="0"/>
              </a:rPr>
              <a:t>Basic Standards and Policies</a:t>
            </a:r>
            <a:endParaRPr lang="en-PH" sz="4000" dirty="0">
              <a:solidFill>
                <a:schemeClr val="bg1"/>
              </a:solidFill>
              <a:latin typeface="Arial Black" panose="020B0A04020102020204" pitchFamily="34" charset="0"/>
            </a:endParaRPr>
          </a:p>
        </p:txBody>
      </p:sp>
      <p:grpSp>
        <p:nvGrpSpPr>
          <p:cNvPr id="33" name="Group 32">
            <a:extLst>
              <a:ext uri="{FF2B5EF4-FFF2-40B4-BE49-F238E27FC236}">
                <a16:creationId xmlns:a16="http://schemas.microsoft.com/office/drawing/2014/main" id="{647F6A96-E519-48BD-85D7-11C73189A412}"/>
              </a:ext>
            </a:extLst>
          </p:cNvPr>
          <p:cNvGrpSpPr/>
          <p:nvPr/>
        </p:nvGrpSpPr>
        <p:grpSpPr>
          <a:xfrm>
            <a:off x="7874000" y="3733800"/>
            <a:ext cx="4320209" cy="3124200"/>
            <a:chOff x="11811000" y="5600700"/>
            <a:chExt cx="6480313" cy="4686300"/>
          </a:xfrm>
        </p:grpSpPr>
        <p:pic>
          <p:nvPicPr>
            <p:cNvPr id="34" name="Google Shape;24;p11">
              <a:extLst>
                <a:ext uri="{FF2B5EF4-FFF2-40B4-BE49-F238E27FC236}">
                  <a16:creationId xmlns:a16="http://schemas.microsoft.com/office/drawing/2014/main" id="{466F7FB2-55E1-4504-98BF-53AC2E2B0117}"/>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5" name="Google Shape;22;p10" descr="C:\Users\abby\Desktop\COA Style Guide\Assets\COA Logo.png">
              <a:extLst>
                <a:ext uri="{FF2B5EF4-FFF2-40B4-BE49-F238E27FC236}">
                  <a16:creationId xmlns:a16="http://schemas.microsoft.com/office/drawing/2014/main" id="{7E82F44C-DCA5-46E7-8095-EBBEB4477C0D}"/>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28" name="TextBox 11">
            <a:extLst>
              <a:ext uri="{FF2B5EF4-FFF2-40B4-BE49-F238E27FC236}">
                <a16:creationId xmlns:a16="http://schemas.microsoft.com/office/drawing/2014/main" id="{AFB863DF-1CEC-476B-9944-657E7EAE629B}"/>
              </a:ext>
            </a:extLst>
          </p:cNvPr>
          <p:cNvSpPr txBox="1"/>
          <p:nvPr/>
        </p:nvSpPr>
        <p:spPr>
          <a:xfrm>
            <a:off x="4297442" y="2659558"/>
            <a:ext cx="3528793" cy="1538883"/>
          </a:xfrm>
          <a:prstGeom prst="rect">
            <a:avLst/>
          </a:prstGeom>
        </p:spPr>
        <p:txBody>
          <a:bodyPr wrap="square" lIns="0" tIns="0" rIns="0" bIns="0" rtlCol="0" anchor="t">
            <a:spAutoFit/>
          </a:bodyPr>
          <a:lstStyle/>
          <a:p>
            <a:pPr algn="ctr"/>
            <a:r>
              <a:rPr lang="en-US" sz="5000" dirty="0">
                <a:solidFill>
                  <a:srgbClr val="FBB901"/>
                </a:solidFill>
                <a:latin typeface="Arial Black" panose="020B0A04020102020204" pitchFamily="34" charset="0"/>
              </a:rPr>
              <a:t>Cash</a:t>
            </a:r>
          </a:p>
          <a:p>
            <a:pPr algn="ctr"/>
            <a:r>
              <a:rPr lang="en-US" sz="5000" dirty="0">
                <a:solidFill>
                  <a:srgbClr val="FBB901"/>
                </a:solidFill>
                <a:latin typeface="Arial Black" panose="020B0A04020102020204" pitchFamily="34" charset="0"/>
              </a:rPr>
              <a:t>Basis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50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1+#ppt_w/2"/>
                                          </p:val>
                                        </p:tav>
                                        <p:tav tm="100000">
                                          <p:val>
                                            <p:strVal val="#ppt_x"/>
                                          </p:val>
                                        </p:tav>
                                      </p:tavLst>
                                    </p:anim>
                                    <p:anim calcmode="lin" valueType="num">
                                      <p:cBhvr additive="base">
                                        <p:cTn id="1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910" t="-11617" b="-35148"/>
            </a:stretch>
          </a:blipFill>
        </p:spPr>
        <p:txBody>
          <a:bodyPr/>
          <a:lstStyle/>
          <a:p>
            <a:endParaRPr lang="en-PH"/>
          </a:p>
        </p:txBody>
      </p:sp>
      <p:sp>
        <p:nvSpPr>
          <p:cNvPr id="3" name="Freeform 3"/>
          <p:cNvSpPr/>
          <p:nvPr/>
        </p:nvSpPr>
        <p:spPr>
          <a:xfrm>
            <a:off x="-2209" y="0"/>
            <a:ext cx="12194208" cy="6858000"/>
          </a:xfrm>
          <a:custGeom>
            <a:avLst/>
            <a:gdLst/>
            <a:ahLst/>
            <a:cxnLst/>
            <a:rect l="l" t="t" r="r" b="b"/>
            <a:pathLst>
              <a:path w="18288000" h="11152918">
                <a:moveTo>
                  <a:pt x="0" y="0"/>
                </a:moveTo>
                <a:lnTo>
                  <a:pt x="18288000" y="0"/>
                </a:lnTo>
                <a:lnTo>
                  <a:pt x="18288000" y="11152918"/>
                </a:lnTo>
                <a:lnTo>
                  <a:pt x="0" y="11152918"/>
                </a:lnTo>
                <a:lnTo>
                  <a:pt x="0" y="0"/>
                </a:lnTo>
                <a:close/>
              </a:path>
            </a:pathLst>
          </a:custGeom>
          <a:blipFill>
            <a:blip r:embed="rId4"/>
            <a:stretch>
              <a:fillRect l="-36873" r="-36873"/>
            </a:stretch>
          </a:blipFill>
        </p:spPr>
        <p:txBody>
          <a:bodyPr/>
          <a:lstStyle/>
          <a:p>
            <a:endParaRPr lang="en-PH"/>
          </a:p>
        </p:txBody>
      </p:sp>
      <p:grpSp>
        <p:nvGrpSpPr>
          <p:cNvPr id="4" name="Group 4"/>
          <p:cNvGrpSpPr/>
          <p:nvPr/>
        </p:nvGrpSpPr>
        <p:grpSpPr>
          <a:xfrm>
            <a:off x="1828800" y="1294904"/>
            <a:ext cx="1702262" cy="1928485"/>
            <a:chOff x="0" y="0"/>
            <a:chExt cx="3404524" cy="3856970"/>
          </a:xfrm>
        </p:grpSpPr>
        <p:grpSp>
          <p:nvGrpSpPr>
            <p:cNvPr id="5" name="Group 5"/>
            <p:cNvGrpSpPr/>
            <p:nvPr/>
          </p:nvGrpSpPr>
          <p:grpSpPr>
            <a:xfrm>
              <a:off x="176731" y="0"/>
              <a:ext cx="3051062" cy="3049105"/>
              <a:chOff x="0" y="0"/>
              <a:chExt cx="3368160" cy="3366000"/>
            </a:xfrm>
          </p:grpSpPr>
          <p:sp>
            <p:nvSpPr>
              <p:cNvPr id="6" name="Freeform 6"/>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7" name="Freeform 7"/>
            <p:cNvSpPr/>
            <p:nvPr/>
          </p:nvSpPr>
          <p:spPr>
            <a:xfrm>
              <a:off x="529045" y="351335"/>
              <a:ext cx="2346434" cy="2346434"/>
            </a:xfrm>
            <a:custGeom>
              <a:avLst/>
              <a:gdLst/>
              <a:ahLst/>
              <a:cxnLst/>
              <a:rect l="l" t="t" r="r" b="b"/>
              <a:pathLst>
                <a:path w="2346434" h="2346434">
                  <a:moveTo>
                    <a:pt x="0" y="0"/>
                  </a:moveTo>
                  <a:lnTo>
                    <a:pt x="2346434" y="0"/>
                  </a:lnTo>
                  <a:lnTo>
                    <a:pt x="2346434" y="2346435"/>
                  </a:lnTo>
                  <a:lnTo>
                    <a:pt x="0" y="2346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 name="TextBox 8"/>
            <p:cNvSpPr txBox="1"/>
            <p:nvPr/>
          </p:nvSpPr>
          <p:spPr>
            <a:xfrm>
              <a:off x="0" y="3241416"/>
              <a:ext cx="3404524" cy="615554"/>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Budget</a:t>
              </a:r>
            </a:p>
          </p:txBody>
        </p:sp>
      </p:grpSp>
      <p:grpSp>
        <p:nvGrpSpPr>
          <p:cNvPr id="16" name="Group 16"/>
          <p:cNvGrpSpPr/>
          <p:nvPr/>
        </p:nvGrpSpPr>
        <p:grpSpPr>
          <a:xfrm>
            <a:off x="1676400" y="3683974"/>
            <a:ext cx="2087617" cy="2189379"/>
            <a:chOff x="0" y="0"/>
            <a:chExt cx="4175234" cy="4378757"/>
          </a:xfrm>
        </p:grpSpPr>
        <p:grpSp>
          <p:nvGrpSpPr>
            <p:cNvPr id="17" name="Group 17"/>
            <p:cNvGrpSpPr/>
            <p:nvPr/>
          </p:nvGrpSpPr>
          <p:grpSpPr>
            <a:xfrm>
              <a:off x="524799" y="0"/>
              <a:ext cx="3051062" cy="3049105"/>
              <a:chOff x="0" y="0"/>
              <a:chExt cx="3368160" cy="3366000"/>
            </a:xfrm>
          </p:grpSpPr>
          <p:sp>
            <p:nvSpPr>
              <p:cNvPr id="18" name="Freeform 1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19" name="Freeform 19"/>
            <p:cNvSpPr/>
            <p:nvPr/>
          </p:nvSpPr>
          <p:spPr>
            <a:xfrm>
              <a:off x="1104633" y="638473"/>
              <a:ext cx="1912949" cy="1912949"/>
            </a:xfrm>
            <a:custGeom>
              <a:avLst/>
              <a:gdLst/>
              <a:ahLst/>
              <a:cxnLst/>
              <a:rect l="l" t="t" r="r" b="b"/>
              <a:pathLst>
                <a:path w="1912949" h="1912949">
                  <a:moveTo>
                    <a:pt x="0" y="0"/>
                  </a:moveTo>
                  <a:lnTo>
                    <a:pt x="1912948" y="0"/>
                  </a:lnTo>
                  <a:lnTo>
                    <a:pt x="1912948" y="1912949"/>
                  </a:lnTo>
                  <a:lnTo>
                    <a:pt x="0" y="1912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0" name="TextBox 20"/>
            <p:cNvSpPr txBox="1"/>
            <p:nvPr/>
          </p:nvSpPr>
          <p:spPr>
            <a:xfrm>
              <a:off x="0" y="3147651"/>
              <a:ext cx="4175234" cy="1231106"/>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Supplies and Materials</a:t>
              </a:r>
            </a:p>
          </p:txBody>
        </p:sp>
      </p:grpSp>
      <p:grpSp>
        <p:nvGrpSpPr>
          <p:cNvPr id="21" name="Group 21"/>
          <p:cNvGrpSpPr/>
          <p:nvPr/>
        </p:nvGrpSpPr>
        <p:grpSpPr>
          <a:xfrm>
            <a:off x="4971934" y="3685514"/>
            <a:ext cx="1702262" cy="2187839"/>
            <a:chOff x="0" y="0"/>
            <a:chExt cx="3404524" cy="4375677"/>
          </a:xfrm>
        </p:grpSpPr>
        <p:grpSp>
          <p:nvGrpSpPr>
            <p:cNvPr id="22" name="Group 22"/>
            <p:cNvGrpSpPr/>
            <p:nvPr/>
          </p:nvGrpSpPr>
          <p:grpSpPr>
            <a:xfrm>
              <a:off x="176731" y="0"/>
              <a:ext cx="3051062" cy="3049105"/>
              <a:chOff x="0" y="0"/>
              <a:chExt cx="3368160" cy="3366000"/>
            </a:xfrm>
          </p:grpSpPr>
          <p:sp>
            <p:nvSpPr>
              <p:cNvPr id="23" name="Freeform 23"/>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24" name="Freeform 24"/>
            <p:cNvSpPr/>
            <p:nvPr/>
          </p:nvSpPr>
          <p:spPr>
            <a:xfrm>
              <a:off x="819096" y="560748"/>
              <a:ext cx="1861280" cy="1990674"/>
            </a:xfrm>
            <a:custGeom>
              <a:avLst/>
              <a:gdLst/>
              <a:ahLst/>
              <a:cxnLst/>
              <a:rect l="l" t="t" r="r" b="b"/>
              <a:pathLst>
                <a:path w="1861280" h="1990674">
                  <a:moveTo>
                    <a:pt x="0" y="0"/>
                  </a:moveTo>
                  <a:lnTo>
                    <a:pt x="1861280" y="0"/>
                  </a:lnTo>
                  <a:lnTo>
                    <a:pt x="1861280" y="1990674"/>
                  </a:lnTo>
                  <a:lnTo>
                    <a:pt x="0" y="1990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25" name="TextBox 25"/>
            <p:cNvSpPr txBox="1"/>
            <p:nvPr/>
          </p:nvSpPr>
          <p:spPr>
            <a:xfrm>
              <a:off x="0" y="3144571"/>
              <a:ext cx="3404524" cy="1231106"/>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Property and Equipment</a:t>
              </a:r>
            </a:p>
          </p:txBody>
        </p:sp>
      </p:grpSp>
      <p:grpSp>
        <p:nvGrpSpPr>
          <p:cNvPr id="26" name="Group 26"/>
          <p:cNvGrpSpPr/>
          <p:nvPr/>
        </p:nvGrpSpPr>
        <p:grpSpPr>
          <a:xfrm>
            <a:off x="8056876" y="3683000"/>
            <a:ext cx="1875480" cy="2509030"/>
            <a:chOff x="0" y="0"/>
            <a:chExt cx="3750960" cy="5018059"/>
          </a:xfrm>
        </p:grpSpPr>
        <p:grpSp>
          <p:nvGrpSpPr>
            <p:cNvPr id="27" name="Group 27"/>
            <p:cNvGrpSpPr/>
            <p:nvPr/>
          </p:nvGrpSpPr>
          <p:grpSpPr>
            <a:xfrm>
              <a:off x="349949" y="0"/>
              <a:ext cx="3051062" cy="3049105"/>
              <a:chOff x="0" y="0"/>
              <a:chExt cx="3368160" cy="3366000"/>
            </a:xfrm>
          </p:grpSpPr>
          <p:sp>
            <p:nvSpPr>
              <p:cNvPr id="28" name="Freeform 2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29" name="Freeform 29"/>
            <p:cNvSpPr/>
            <p:nvPr/>
          </p:nvSpPr>
          <p:spPr>
            <a:xfrm>
              <a:off x="895213" y="477213"/>
              <a:ext cx="2137922" cy="2235470"/>
            </a:xfrm>
            <a:custGeom>
              <a:avLst/>
              <a:gdLst/>
              <a:ahLst/>
              <a:cxnLst/>
              <a:rect l="l" t="t" r="r" b="b"/>
              <a:pathLst>
                <a:path w="2137922" h="2235470">
                  <a:moveTo>
                    <a:pt x="0" y="0"/>
                  </a:moveTo>
                  <a:lnTo>
                    <a:pt x="2137922" y="0"/>
                  </a:lnTo>
                  <a:lnTo>
                    <a:pt x="2137922" y="2235470"/>
                  </a:lnTo>
                  <a:lnTo>
                    <a:pt x="0" y="22354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sp>
          <p:nvSpPr>
            <p:cNvPr id="30" name="TextBox 30"/>
            <p:cNvSpPr txBox="1"/>
            <p:nvPr/>
          </p:nvSpPr>
          <p:spPr>
            <a:xfrm>
              <a:off x="0" y="3149599"/>
              <a:ext cx="3750960" cy="1868460"/>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Financial Statements and Other Reports</a:t>
              </a:r>
            </a:p>
          </p:txBody>
        </p:sp>
      </p:grpSp>
      <p:grpSp>
        <p:nvGrpSpPr>
          <p:cNvPr id="31" name="Group 31"/>
          <p:cNvGrpSpPr/>
          <p:nvPr/>
        </p:nvGrpSpPr>
        <p:grpSpPr>
          <a:xfrm>
            <a:off x="4883973" y="1193800"/>
            <a:ext cx="1702262" cy="2236261"/>
            <a:chOff x="0" y="0"/>
            <a:chExt cx="3404524" cy="4472521"/>
          </a:xfrm>
        </p:grpSpPr>
        <p:grpSp>
          <p:nvGrpSpPr>
            <p:cNvPr id="32" name="Group 32"/>
            <p:cNvGrpSpPr/>
            <p:nvPr/>
          </p:nvGrpSpPr>
          <p:grpSpPr>
            <a:xfrm>
              <a:off x="176731" y="0"/>
              <a:ext cx="3051062" cy="3049105"/>
              <a:chOff x="0" y="0"/>
              <a:chExt cx="3368160" cy="3366000"/>
            </a:xfrm>
          </p:grpSpPr>
          <p:sp>
            <p:nvSpPr>
              <p:cNvPr id="33" name="Freeform 33"/>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34" name="Freeform 34"/>
            <p:cNvSpPr/>
            <p:nvPr/>
          </p:nvSpPr>
          <p:spPr>
            <a:xfrm>
              <a:off x="684021" y="512675"/>
              <a:ext cx="2036483" cy="2023755"/>
            </a:xfrm>
            <a:custGeom>
              <a:avLst/>
              <a:gdLst/>
              <a:ahLst/>
              <a:cxnLst/>
              <a:rect l="l" t="t" r="r" b="b"/>
              <a:pathLst>
                <a:path w="2036483" h="2023755">
                  <a:moveTo>
                    <a:pt x="0" y="0"/>
                  </a:moveTo>
                  <a:lnTo>
                    <a:pt x="2036482" y="0"/>
                  </a:lnTo>
                  <a:lnTo>
                    <a:pt x="2036482" y="2023755"/>
                  </a:lnTo>
                  <a:lnTo>
                    <a:pt x="0" y="20237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H"/>
            </a:p>
          </p:txBody>
        </p:sp>
        <p:sp>
          <p:nvSpPr>
            <p:cNvPr id="35" name="TextBox 35"/>
            <p:cNvSpPr txBox="1"/>
            <p:nvPr/>
          </p:nvSpPr>
          <p:spPr>
            <a:xfrm>
              <a:off x="0" y="3241415"/>
              <a:ext cx="3404524" cy="1231106"/>
            </a:xfrm>
            <a:prstGeom prst="rect">
              <a:avLst/>
            </a:prstGeom>
          </p:spPr>
          <p:txBody>
            <a:bodyPr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Receipts/ Collections</a:t>
              </a:r>
            </a:p>
          </p:txBody>
        </p:sp>
      </p:grpSp>
      <p:grpSp>
        <p:nvGrpSpPr>
          <p:cNvPr id="36" name="Group 36"/>
          <p:cNvGrpSpPr/>
          <p:nvPr/>
        </p:nvGrpSpPr>
        <p:grpSpPr>
          <a:xfrm>
            <a:off x="8039119" y="1219628"/>
            <a:ext cx="2019281" cy="2236261"/>
            <a:chOff x="0" y="0"/>
            <a:chExt cx="4038562" cy="4472521"/>
          </a:xfrm>
        </p:grpSpPr>
        <p:grpSp>
          <p:nvGrpSpPr>
            <p:cNvPr id="37" name="Group 37"/>
            <p:cNvGrpSpPr/>
            <p:nvPr/>
          </p:nvGrpSpPr>
          <p:grpSpPr>
            <a:xfrm>
              <a:off x="349949" y="0"/>
              <a:ext cx="3051062" cy="3049105"/>
              <a:chOff x="0" y="0"/>
              <a:chExt cx="3368160" cy="3366000"/>
            </a:xfrm>
          </p:grpSpPr>
          <p:sp>
            <p:nvSpPr>
              <p:cNvPr id="38" name="Freeform 3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FCCA46"/>
              </a:solidFill>
            </p:spPr>
            <p:txBody>
              <a:bodyPr/>
              <a:lstStyle/>
              <a:p>
                <a:endParaRPr lang="en-PH"/>
              </a:p>
            </p:txBody>
          </p:sp>
        </p:grpSp>
        <p:sp>
          <p:nvSpPr>
            <p:cNvPr id="39" name="Freeform 39"/>
            <p:cNvSpPr/>
            <p:nvPr/>
          </p:nvSpPr>
          <p:spPr>
            <a:xfrm>
              <a:off x="995373" y="580739"/>
              <a:ext cx="1760213" cy="1887628"/>
            </a:xfrm>
            <a:custGeom>
              <a:avLst/>
              <a:gdLst/>
              <a:ahLst/>
              <a:cxnLst/>
              <a:rect l="l" t="t" r="r" b="b"/>
              <a:pathLst>
                <a:path w="1760213" h="1887628">
                  <a:moveTo>
                    <a:pt x="0" y="0"/>
                  </a:moveTo>
                  <a:lnTo>
                    <a:pt x="1760213" y="0"/>
                  </a:lnTo>
                  <a:lnTo>
                    <a:pt x="1760213" y="1887627"/>
                  </a:lnTo>
                  <a:lnTo>
                    <a:pt x="0" y="18876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PH"/>
            </a:p>
          </p:txBody>
        </p:sp>
        <p:sp>
          <p:nvSpPr>
            <p:cNvPr id="40" name="TextBox 40"/>
            <p:cNvSpPr txBox="1"/>
            <p:nvPr/>
          </p:nvSpPr>
          <p:spPr>
            <a:xfrm>
              <a:off x="0" y="3241415"/>
              <a:ext cx="4038562" cy="1231106"/>
            </a:xfrm>
            <a:prstGeom prst="rect">
              <a:avLst/>
            </a:prstGeom>
          </p:spPr>
          <p:txBody>
            <a:bodyPr wrap="square" lIns="0" tIns="0" rIns="0" bIns="0" rtlCol="0" anchor="t">
              <a:spAutoFit/>
            </a:bodyPr>
            <a:lstStyle/>
            <a:p>
              <a:pPr algn="ctr"/>
              <a:r>
                <a:rPr lang="en-US" sz="2000" dirty="0">
                  <a:solidFill>
                    <a:srgbClr val="FFFFFF"/>
                  </a:solidFill>
                  <a:latin typeface="Segoe UI Semibold" panose="020B0702040204020203" pitchFamily="34" charset="0"/>
                  <a:cs typeface="Segoe UI Semibold" panose="020B0702040204020203" pitchFamily="34" charset="0"/>
                </a:rPr>
                <a:t>Disbursements/</a:t>
              </a:r>
            </a:p>
            <a:p>
              <a:pPr algn="ctr"/>
              <a:r>
                <a:rPr lang="en-US" sz="2000" dirty="0">
                  <a:solidFill>
                    <a:srgbClr val="FFFFFF"/>
                  </a:solidFill>
                  <a:latin typeface="Segoe UI Semibold" panose="020B0702040204020203" pitchFamily="34" charset="0"/>
                  <a:cs typeface="Segoe UI Semibold" panose="020B0702040204020203" pitchFamily="34" charset="0"/>
                </a:rPr>
                <a:t>Payments</a:t>
              </a:r>
            </a:p>
          </p:txBody>
        </p:sp>
      </p:grpSp>
      <p:sp>
        <p:nvSpPr>
          <p:cNvPr id="49" name="TextBox 48">
            <a:extLst>
              <a:ext uri="{FF2B5EF4-FFF2-40B4-BE49-F238E27FC236}">
                <a16:creationId xmlns:a16="http://schemas.microsoft.com/office/drawing/2014/main" id="{1883D207-80A1-4201-9608-7320D04558ED}"/>
              </a:ext>
            </a:extLst>
          </p:cNvPr>
          <p:cNvSpPr txBox="1"/>
          <p:nvPr/>
        </p:nvSpPr>
        <p:spPr>
          <a:xfrm>
            <a:off x="1192696" y="228600"/>
            <a:ext cx="9804399" cy="707886"/>
          </a:xfrm>
          <a:prstGeom prst="rect">
            <a:avLst/>
          </a:prstGeom>
          <a:noFill/>
          <a:ln>
            <a:noFill/>
          </a:ln>
        </p:spPr>
        <p:txBody>
          <a:bodyPr wrap="square" rtlCol="0">
            <a:spAutoFit/>
          </a:bodyPr>
          <a:lstStyle/>
          <a:p>
            <a:pPr algn="ctr"/>
            <a:r>
              <a:rPr lang="en-US" sz="4000" dirty="0">
                <a:solidFill>
                  <a:schemeClr val="bg1"/>
                </a:solidFill>
                <a:latin typeface="Arial Black" panose="020B0A04020102020204" pitchFamily="34" charset="0"/>
              </a:rPr>
              <a:t>SK Transaction Areas</a:t>
            </a:r>
            <a:endParaRPr lang="en-PH" sz="4000" dirty="0">
              <a:solidFill>
                <a:schemeClr val="bg1"/>
              </a:solidFill>
              <a:latin typeface="Arial Black" panose="020B0A04020102020204" pitchFamily="34" charset="0"/>
            </a:endParaRPr>
          </a:p>
        </p:txBody>
      </p:sp>
      <p:grpSp>
        <p:nvGrpSpPr>
          <p:cNvPr id="41" name="Group 40">
            <a:extLst>
              <a:ext uri="{FF2B5EF4-FFF2-40B4-BE49-F238E27FC236}">
                <a16:creationId xmlns:a16="http://schemas.microsoft.com/office/drawing/2014/main" id="{C7E6B156-2172-4B7B-84F6-21BB189750C7}"/>
              </a:ext>
            </a:extLst>
          </p:cNvPr>
          <p:cNvGrpSpPr/>
          <p:nvPr/>
        </p:nvGrpSpPr>
        <p:grpSpPr>
          <a:xfrm>
            <a:off x="7874000" y="3733800"/>
            <a:ext cx="4320209" cy="3124200"/>
            <a:chOff x="11811000" y="5600700"/>
            <a:chExt cx="6480313" cy="4686300"/>
          </a:xfrm>
        </p:grpSpPr>
        <p:pic>
          <p:nvPicPr>
            <p:cNvPr id="42" name="Google Shape;24;p11">
              <a:extLst>
                <a:ext uri="{FF2B5EF4-FFF2-40B4-BE49-F238E27FC236}">
                  <a16:creationId xmlns:a16="http://schemas.microsoft.com/office/drawing/2014/main" id="{93F8A430-7D73-49BD-92AA-A8FEC076D0E6}"/>
                </a:ext>
              </a:extLst>
            </p:cNvPr>
            <p:cNvPicPr preferRelativeResize="0"/>
            <p:nvPr/>
          </p:nvPicPr>
          <p:blipFill rotWithShape="1">
            <a:blip r:embed="rId17">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6" name="Google Shape;22;p10" descr="C:\Users\abby\Desktop\COA Style Guide\Assets\COA Logo.png">
              <a:extLst>
                <a:ext uri="{FF2B5EF4-FFF2-40B4-BE49-F238E27FC236}">
                  <a16:creationId xmlns:a16="http://schemas.microsoft.com/office/drawing/2014/main" id="{305850DA-B1DD-4BD4-BDD4-8B3B39729296}"/>
                </a:ext>
              </a:extLst>
            </p:cNvPr>
            <p:cNvPicPr preferRelativeResize="0"/>
            <p:nvPr/>
          </p:nvPicPr>
          <p:blipFill rotWithShape="1">
            <a:blip r:embed="rId18">
              <a:alphaModFix/>
            </a:blip>
            <a:srcRect/>
            <a:stretch/>
          </p:blipFill>
          <p:spPr>
            <a:xfrm>
              <a:off x="16306800" y="8343900"/>
              <a:ext cx="1676400" cy="1628775"/>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18EDD-C83C-4D78-AA8A-F5071A495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CF7E0BF-E216-47FB-AEBD-A676D982A5B3}"/>
              </a:ext>
            </a:extLst>
          </p:cNvPr>
          <p:cNvSpPr/>
          <p:nvPr/>
        </p:nvSpPr>
        <p:spPr>
          <a:xfrm>
            <a:off x="0" y="0"/>
            <a:ext cx="12192000" cy="6858000"/>
          </a:xfrm>
          <a:prstGeom prst="rect">
            <a:avLst/>
          </a:prstGeom>
          <a:solidFill>
            <a:schemeClr val="bg2">
              <a:lumMod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Segoe UI Semibold" panose="020B0702040204020203" pitchFamily="34" charset="0"/>
              <a:cs typeface="Segoe UI Semibold" panose="020B0702040204020203" pitchFamily="34" charset="0"/>
            </a:endParaRPr>
          </a:p>
        </p:txBody>
      </p:sp>
      <p:grpSp>
        <p:nvGrpSpPr>
          <p:cNvPr id="7" name="Group 6">
            <a:extLst>
              <a:ext uri="{FF2B5EF4-FFF2-40B4-BE49-F238E27FC236}">
                <a16:creationId xmlns:a16="http://schemas.microsoft.com/office/drawing/2014/main" id="{CA8EC557-98CE-4A61-B877-BD9446C835C7}"/>
              </a:ext>
            </a:extLst>
          </p:cNvPr>
          <p:cNvGrpSpPr/>
          <p:nvPr/>
        </p:nvGrpSpPr>
        <p:grpSpPr>
          <a:xfrm>
            <a:off x="7874000" y="3733800"/>
            <a:ext cx="4320209" cy="3124200"/>
            <a:chOff x="11811000" y="5600700"/>
            <a:chExt cx="6480313" cy="4686300"/>
          </a:xfrm>
        </p:grpSpPr>
        <p:pic>
          <p:nvPicPr>
            <p:cNvPr id="8" name="Google Shape;24;p11">
              <a:extLst>
                <a:ext uri="{FF2B5EF4-FFF2-40B4-BE49-F238E27FC236}">
                  <a16:creationId xmlns:a16="http://schemas.microsoft.com/office/drawing/2014/main" id="{01A98781-B8D0-4130-804C-51E6162FC37D}"/>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9" name="Google Shape;22;p10" descr="C:\Users\abby\Desktop\COA Style Guide\Assets\COA Logo.png">
              <a:extLst>
                <a:ext uri="{FF2B5EF4-FFF2-40B4-BE49-F238E27FC236}">
                  <a16:creationId xmlns:a16="http://schemas.microsoft.com/office/drawing/2014/main" id="{924F251B-96EC-431C-AF9C-7BC30F14225F}"/>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12" name="TextBox 11">
            <a:extLst>
              <a:ext uri="{FF2B5EF4-FFF2-40B4-BE49-F238E27FC236}">
                <a16:creationId xmlns:a16="http://schemas.microsoft.com/office/drawing/2014/main" id="{9F2B07BC-882E-4C52-801F-42CCAAAB39D9}"/>
              </a:ext>
            </a:extLst>
          </p:cNvPr>
          <p:cNvSpPr txBox="1"/>
          <p:nvPr/>
        </p:nvSpPr>
        <p:spPr>
          <a:xfrm>
            <a:off x="5475262" y="1334660"/>
            <a:ext cx="1241469" cy="400110"/>
          </a:xfrm>
          <a:prstGeom prst="rect">
            <a:avLst/>
          </a:prstGeom>
          <a:noFill/>
        </p:spPr>
        <p:txBody>
          <a:bodyPr wrap="square" rtlCol="0" anchor="ctr">
            <a:spAutoFit/>
          </a:bodyPr>
          <a:lstStyle/>
          <a:p>
            <a:pPr algn="ctr">
              <a:defRPr/>
            </a:pPr>
            <a:r>
              <a:rPr lang="id-ID" altLang="en-US" sz="2000" dirty="0">
                <a:solidFill>
                  <a:schemeClr val="bg1"/>
                </a:solidFill>
                <a:latin typeface="Arial Black" panose="020B0A04020102020204" pitchFamily="34" charset="0"/>
                <a:cs typeface="Segoe UI Semibold" panose="020B0702040204020203" pitchFamily="34" charset="0"/>
              </a:rPr>
              <a:t>Budget</a:t>
            </a:r>
          </a:p>
        </p:txBody>
      </p:sp>
      <p:pic>
        <p:nvPicPr>
          <p:cNvPr id="13" name="Picture 12">
            <a:extLst>
              <a:ext uri="{FF2B5EF4-FFF2-40B4-BE49-F238E27FC236}">
                <a16:creationId xmlns:a16="http://schemas.microsoft.com/office/drawing/2014/main" id="{9520B58F-65F2-421D-935F-BF278921BBD5}"/>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71089" y="567193"/>
            <a:ext cx="649817" cy="655915"/>
          </a:xfrm>
          <a:prstGeom prst="rect">
            <a:avLst/>
          </a:prstGeom>
        </p:spPr>
      </p:pic>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5057742" cy="276999"/>
          </a:xfrm>
          <a:prstGeom prst="rect">
            <a:avLst/>
          </a:prstGeom>
        </p:spPr>
        <p:txBody>
          <a:bodyPr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Who is the SK’s Budget Officer?</a:t>
            </a:r>
          </a:p>
        </p:txBody>
      </p:sp>
      <p:sp>
        <p:nvSpPr>
          <p:cNvPr id="16" name="TextBox 26">
            <a:extLst>
              <a:ext uri="{FF2B5EF4-FFF2-40B4-BE49-F238E27FC236}">
                <a16:creationId xmlns:a16="http://schemas.microsoft.com/office/drawing/2014/main" id="{8F705249-79EC-4231-954D-3A16930C9C2E}"/>
              </a:ext>
            </a:extLst>
          </p:cNvPr>
          <p:cNvSpPr txBox="1"/>
          <p:nvPr/>
        </p:nvSpPr>
        <p:spPr>
          <a:xfrm>
            <a:off x="2721864" y="3084023"/>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Registry of Budget, Commitments, Payments and Balances (RBCPB)</a:t>
            </a:r>
          </a:p>
        </p:txBody>
      </p:sp>
      <p:sp>
        <p:nvSpPr>
          <p:cNvPr id="17" name="Freeform 23">
            <a:extLst>
              <a:ext uri="{FF2B5EF4-FFF2-40B4-BE49-F238E27FC236}">
                <a16:creationId xmlns:a16="http://schemas.microsoft.com/office/drawing/2014/main" id="{5EADA860-115F-4822-A778-3768D64E91EB}"/>
              </a:ext>
            </a:extLst>
          </p:cNvPr>
          <p:cNvSpPr/>
          <p:nvPr/>
        </p:nvSpPr>
        <p:spPr>
          <a:xfrm>
            <a:off x="2264511" y="3040308"/>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8" name="Freeform 23">
            <a:extLst>
              <a:ext uri="{FF2B5EF4-FFF2-40B4-BE49-F238E27FC236}">
                <a16:creationId xmlns:a16="http://schemas.microsoft.com/office/drawing/2014/main" id="{9687D562-9FDD-4088-A1FF-CC4A18F92CCC}"/>
              </a:ext>
            </a:extLst>
          </p:cNvPr>
          <p:cNvSpPr/>
          <p:nvPr/>
        </p:nvSpPr>
        <p:spPr>
          <a:xfrm>
            <a:off x="2264511" y="3602002"/>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9" name="TextBox 28">
            <a:extLst>
              <a:ext uri="{FF2B5EF4-FFF2-40B4-BE49-F238E27FC236}">
                <a16:creationId xmlns:a16="http://schemas.microsoft.com/office/drawing/2014/main" id="{6645A536-02F2-459E-9625-1E590C9904BD}"/>
              </a:ext>
            </a:extLst>
          </p:cNvPr>
          <p:cNvSpPr txBox="1"/>
          <p:nvPr/>
        </p:nvSpPr>
        <p:spPr>
          <a:xfrm>
            <a:off x="2721864" y="3578789"/>
            <a:ext cx="8708137" cy="553998"/>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Registry of Specific Purpose Fund, Commitments, Payments and Balances (RSPFCPB)</a:t>
            </a:r>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4312456"/>
            <a:ext cx="87081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Summary of Budget, Commitments, Payments and Balances (SBCPB)</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4832701"/>
            <a:ext cx="8403337" cy="553998"/>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Summary Specific Purpose Fund, Commitments, Payments and Balances (SSPFCPB)</a:t>
            </a:r>
          </a:p>
        </p:txBody>
      </p:sp>
      <p:sp>
        <p:nvSpPr>
          <p:cNvPr id="22" name="TextBox 21">
            <a:extLst>
              <a:ext uri="{FF2B5EF4-FFF2-40B4-BE49-F238E27FC236}">
                <a16:creationId xmlns:a16="http://schemas.microsoft.com/office/drawing/2014/main" id="{6E9636E6-DFFE-4077-8BBA-DD3B357A6563}"/>
              </a:ext>
            </a:extLst>
          </p:cNvPr>
          <p:cNvSpPr txBox="1"/>
          <p:nvPr/>
        </p:nvSpPr>
        <p:spPr>
          <a:xfrm>
            <a:off x="2732240" y="5600940"/>
            <a:ext cx="8799361"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Statement of Comparison of Budget and Actual Amounts (SCBAA)</a:t>
            </a:r>
          </a:p>
        </p:txBody>
      </p:sp>
      <p:sp>
        <p:nvSpPr>
          <p:cNvPr id="23" name="Freeform 23">
            <a:extLst>
              <a:ext uri="{FF2B5EF4-FFF2-40B4-BE49-F238E27FC236}">
                <a16:creationId xmlns:a16="http://schemas.microsoft.com/office/drawing/2014/main" id="{D583F04A-E49D-4E0F-AF88-BC14B6BB0B6A}"/>
              </a:ext>
            </a:extLst>
          </p:cNvPr>
          <p:cNvSpPr/>
          <p:nvPr/>
        </p:nvSpPr>
        <p:spPr>
          <a:xfrm>
            <a:off x="2264511" y="4256829"/>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64510" y="4847121"/>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5" name="Freeform 23">
            <a:extLst>
              <a:ext uri="{FF2B5EF4-FFF2-40B4-BE49-F238E27FC236}">
                <a16:creationId xmlns:a16="http://schemas.microsoft.com/office/drawing/2014/main" id="{F334BA43-9B1E-4EF1-8F65-817F0A10AC04}"/>
              </a:ext>
            </a:extLst>
          </p:cNvPr>
          <p:cNvSpPr/>
          <p:nvPr/>
        </p:nvSpPr>
        <p:spPr>
          <a:xfrm>
            <a:off x="2264509" y="5568201"/>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26" name="Rectangle 25">
            <a:extLst>
              <a:ext uri="{FF2B5EF4-FFF2-40B4-BE49-F238E27FC236}">
                <a16:creationId xmlns:a16="http://schemas.microsoft.com/office/drawing/2014/main" id="{C269270A-938C-427F-8C29-898C01648A28}"/>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30675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anim calcmode="lin" valueType="num">
                                      <p:cBhvr>
                                        <p:cTn id="46" dur="500" fill="hold"/>
                                        <p:tgtEl>
                                          <p:spTgt spid="20"/>
                                        </p:tgtEl>
                                        <p:attrNameLst>
                                          <p:attrName>ppt_x</p:attrName>
                                        </p:attrNameLst>
                                      </p:cBhvr>
                                      <p:tavLst>
                                        <p:tav tm="0">
                                          <p:val>
                                            <p:strVal val="#ppt_x"/>
                                          </p:val>
                                        </p:tav>
                                        <p:tav tm="100000">
                                          <p:val>
                                            <p:strVal val="#ppt_x"/>
                                          </p:val>
                                        </p:tav>
                                      </p:tavLst>
                                    </p:anim>
                                    <p:anim calcmode="lin" valueType="num">
                                      <p:cBhvr>
                                        <p:cTn id="47" dur="5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5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5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nodeType="afterEffect">
                                  <p:stCondLst>
                                    <p:cond delay="50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strVal val="#ppt_x"/>
                                          </p:val>
                                        </p:tav>
                                        <p:tav tm="100000">
                                          <p:val>
                                            <p:strVal val="#ppt_x"/>
                                          </p:val>
                                        </p:tav>
                                      </p:tavLst>
                                    </p:anim>
                                    <p:anim calcmode="lin" valueType="num">
                                      <p:cBhvr>
                                        <p:cTn id="64" dur="5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anim calcmode="lin" valueType="num">
                                      <p:cBhvr>
                                        <p:cTn id="68" dur="500" fill="hold"/>
                                        <p:tgtEl>
                                          <p:spTgt spid="22"/>
                                        </p:tgtEl>
                                        <p:attrNameLst>
                                          <p:attrName>ppt_x</p:attrName>
                                        </p:attrNameLst>
                                      </p:cBhvr>
                                      <p:tavLst>
                                        <p:tav tm="0">
                                          <p:val>
                                            <p:strVal val="#ppt_x"/>
                                          </p:val>
                                        </p:tav>
                                        <p:tav tm="100000">
                                          <p:val>
                                            <p:strVal val="#ppt_x"/>
                                          </p:val>
                                        </p:tav>
                                      </p:tavLst>
                                    </p:anim>
                                    <p:anim calcmode="lin" valueType="num">
                                      <p:cBhvr>
                                        <p:cTn id="6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35AB763-E9A9-4ED9-9453-47E466CD9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83191FE5-5F40-4FC5-B119-17D8BB2B2A90}"/>
              </a:ext>
            </a:extLst>
          </p:cNvPr>
          <p:cNvSpPr/>
          <p:nvPr/>
        </p:nvSpPr>
        <p:spPr>
          <a:xfrm>
            <a:off x="0" y="-25400"/>
            <a:ext cx="12192000" cy="6883400"/>
          </a:xfrm>
          <a:prstGeom prst="rect">
            <a:avLst/>
          </a:prstGeom>
          <a:solidFill>
            <a:schemeClr val="bg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dirty="0"/>
          </a:p>
        </p:txBody>
      </p:sp>
      <p:sp>
        <p:nvSpPr>
          <p:cNvPr id="12" name="TextBox 11">
            <a:extLst>
              <a:ext uri="{FF2B5EF4-FFF2-40B4-BE49-F238E27FC236}">
                <a16:creationId xmlns:a16="http://schemas.microsoft.com/office/drawing/2014/main" id="{9F2B07BC-882E-4C52-801F-42CCAAAB39D9}"/>
              </a:ext>
            </a:extLst>
          </p:cNvPr>
          <p:cNvSpPr txBox="1"/>
          <p:nvPr/>
        </p:nvSpPr>
        <p:spPr>
          <a:xfrm>
            <a:off x="4253588" y="1205075"/>
            <a:ext cx="3684817" cy="646331"/>
          </a:xfrm>
          <a:prstGeom prst="rect">
            <a:avLst/>
          </a:prstGeom>
          <a:noFill/>
        </p:spPr>
        <p:txBody>
          <a:bodyPr wrap="square" rtlCol="0" anchor="ctr">
            <a:spAutoFit/>
          </a:bodyPr>
          <a:lstStyle/>
          <a:p>
            <a:pPr algn="ctr">
              <a:defRPr/>
            </a:pPr>
            <a:r>
              <a:rPr lang="id-ID" altLang="en-US" dirty="0">
                <a:solidFill>
                  <a:schemeClr val="bg1"/>
                </a:solidFill>
                <a:latin typeface="Arial Black" panose="020B0A04020102020204" pitchFamily="34" charset="0"/>
              </a:rPr>
              <a:t>Receipts/Collections</a:t>
            </a:r>
            <a:r>
              <a:rPr lang="en-US" altLang="en-US" dirty="0">
                <a:solidFill>
                  <a:schemeClr val="bg1"/>
                </a:solidFill>
                <a:latin typeface="Arial Black" panose="020B0A04020102020204" pitchFamily="34" charset="0"/>
              </a:rPr>
              <a:t> </a:t>
            </a:r>
            <a:r>
              <a:rPr lang="id-ID" altLang="en-US" dirty="0">
                <a:solidFill>
                  <a:schemeClr val="bg1"/>
                </a:solidFill>
                <a:latin typeface="Arial Black" panose="020B0A04020102020204" pitchFamily="34" charset="0"/>
              </a:rPr>
              <a:t>and</a:t>
            </a:r>
            <a:r>
              <a:rPr lang="en-US" altLang="en-US" dirty="0">
                <a:solidFill>
                  <a:schemeClr val="bg1"/>
                </a:solidFill>
                <a:latin typeface="Arial Black" panose="020B0A04020102020204" pitchFamily="34" charset="0"/>
              </a:rPr>
              <a:t> </a:t>
            </a:r>
            <a:r>
              <a:rPr lang="id-ID" altLang="en-US" dirty="0">
                <a:solidFill>
                  <a:schemeClr val="bg1"/>
                </a:solidFill>
                <a:latin typeface="Arial Black" panose="020B0A04020102020204" pitchFamily="34" charset="0"/>
              </a:rPr>
              <a:t>Deposits</a:t>
            </a:r>
          </a:p>
        </p:txBody>
      </p:sp>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5057742" cy="273473"/>
          </a:xfrm>
          <a:prstGeom prst="rect">
            <a:avLst/>
          </a:prstGeom>
        </p:spPr>
        <p:txBody>
          <a:bodyPr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Who is the SK’s Collecting Officer?</a:t>
            </a:r>
          </a:p>
        </p:txBody>
      </p:sp>
      <p:sp>
        <p:nvSpPr>
          <p:cNvPr id="16" name="TextBox 26">
            <a:extLst>
              <a:ext uri="{FF2B5EF4-FFF2-40B4-BE49-F238E27FC236}">
                <a16:creationId xmlns:a16="http://schemas.microsoft.com/office/drawing/2014/main" id="{8F705249-79EC-4231-954D-3A16930C9C2E}"/>
              </a:ext>
            </a:extLst>
          </p:cNvPr>
          <p:cNvSpPr txBox="1"/>
          <p:nvPr/>
        </p:nvSpPr>
        <p:spPr>
          <a:xfrm>
            <a:off x="2721864" y="3168743"/>
            <a:ext cx="8779854"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Register of Cash Receipts, Deposits and Other Related Financial Transactions (RCRD)</a:t>
            </a:r>
          </a:p>
        </p:txBody>
      </p:sp>
      <p:sp>
        <p:nvSpPr>
          <p:cNvPr id="17" name="Freeform 23">
            <a:extLst>
              <a:ext uri="{FF2B5EF4-FFF2-40B4-BE49-F238E27FC236}">
                <a16:creationId xmlns:a16="http://schemas.microsoft.com/office/drawing/2014/main" id="{5EADA860-115F-4822-A778-3768D64E91EB}"/>
              </a:ext>
            </a:extLst>
          </p:cNvPr>
          <p:cNvSpPr/>
          <p:nvPr/>
        </p:nvSpPr>
        <p:spPr>
          <a:xfrm>
            <a:off x="2264511" y="3118225"/>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3857161"/>
            <a:ext cx="8708137"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Register of Cash in Bank and Other Related Financial Transactions (RCB)</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4574676"/>
            <a:ext cx="8403337"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Statement of Receipts and Payments (SRP)</a:t>
            </a:r>
          </a:p>
        </p:txBody>
      </p:sp>
      <p:sp>
        <p:nvSpPr>
          <p:cNvPr id="23" name="Freeform 23">
            <a:extLst>
              <a:ext uri="{FF2B5EF4-FFF2-40B4-BE49-F238E27FC236}">
                <a16:creationId xmlns:a16="http://schemas.microsoft.com/office/drawing/2014/main" id="{D583F04A-E49D-4E0F-AF88-BC14B6BB0B6A}"/>
              </a:ext>
            </a:extLst>
          </p:cNvPr>
          <p:cNvSpPr/>
          <p:nvPr/>
        </p:nvSpPr>
        <p:spPr>
          <a:xfrm>
            <a:off x="2264511" y="3805585"/>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64510" y="4493781"/>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30" name="Group 29">
            <a:extLst>
              <a:ext uri="{FF2B5EF4-FFF2-40B4-BE49-F238E27FC236}">
                <a16:creationId xmlns:a16="http://schemas.microsoft.com/office/drawing/2014/main" id="{38666257-A8CD-48BF-B272-EBA4EEF8E6EA}"/>
              </a:ext>
            </a:extLst>
          </p:cNvPr>
          <p:cNvGrpSpPr/>
          <p:nvPr/>
        </p:nvGrpSpPr>
        <p:grpSpPr>
          <a:xfrm>
            <a:off x="7874000" y="3733800"/>
            <a:ext cx="4320209" cy="3124200"/>
            <a:chOff x="11811000" y="5600700"/>
            <a:chExt cx="6480313" cy="4686300"/>
          </a:xfrm>
        </p:grpSpPr>
        <p:pic>
          <p:nvPicPr>
            <p:cNvPr id="31" name="Google Shape;24;p11">
              <a:extLst>
                <a:ext uri="{FF2B5EF4-FFF2-40B4-BE49-F238E27FC236}">
                  <a16:creationId xmlns:a16="http://schemas.microsoft.com/office/drawing/2014/main" id="{121DED68-7859-40C0-84BA-A5BE4960E236}"/>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2" name="Google Shape;22;p10" descr="C:\Users\abby\Desktop\COA Style Guide\Assets\COA Logo.png">
              <a:extLst>
                <a:ext uri="{FF2B5EF4-FFF2-40B4-BE49-F238E27FC236}">
                  <a16:creationId xmlns:a16="http://schemas.microsoft.com/office/drawing/2014/main" id="{A01986AF-9332-4679-9F7C-C20225C207AC}"/>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19" name="Rectangle 18">
            <a:extLst>
              <a:ext uri="{FF2B5EF4-FFF2-40B4-BE49-F238E27FC236}">
                <a16:creationId xmlns:a16="http://schemas.microsoft.com/office/drawing/2014/main" id="{E5DB956A-DF52-4411-AE9A-CB22B14E9A90}"/>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pic>
        <p:nvPicPr>
          <p:cNvPr id="22" name="Picture 21">
            <a:extLst>
              <a:ext uri="{FF2B5EF4-FFF2-40B4-BE49-F238E27FC236}">
                <a16:creationId xmlns:a16="http://schemas.microsoft.com/office/drawing/2014/main" id="{E6E0995A-7CC8-45D6-8C81-575CC10C71F8}"/>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32697" y="201588"/>
            <a:ext cx="1071304" cy="1071304"/>
          </a:xfrm>
          <a:prstGeom prst="rect">
            <a:avLst/>
          </a:prstGeom>
        </p:spPr>
      </p:pic>
    </p:spTree>
    <p:extLst>
      <p:ext uri="{BB962C8B-B14F-4D97-AF65-F5344CB8AC3E}">
        <p14:creationId xmlns:p14="http://schemas.microsoft.com/office/powerpoint/2010/main" val="1016504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D0569DC-9B5B-4B89-9DE4-7421DE128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34" name="Rectangle 33">
            <a:extLst>
              <a:ext uri="{FF2B5EF4-FFF2-40B4-BE49-F238E27FC236}">
                <a16:creationId xmlns:a16="http://schemas.microsoft.com/office/drawing/2014/main" id="{A448E678-77A4-4133-B6B3-1D4D95D5F62B}"/>
              </a:ext>
            </a:extLst>
          </p:cNvPr>
          <p:cNvSpPr/>
          <p:nvPr/>
        </p:nvSpPr>
        <p:spPr>
          <a:xfrm>
            <a:off x="11762" y="0"/>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5" name="Oval 24">
            <a:extLst>
              <a:ext uri="{FF2B5EF4-FFF2-40B4-BE49-F238E27FC236}">
                <a16:creationId xmlns:a16="http://schemas.microsoft.com/office/drawing/2014/main" id="{1CDFC3A2-EFAD-4A4F-B8DC-4EB747ED2B6D}"/>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16" name="Rectangle 15">
            <a:extLst>
              <a:ext uri="{FF2B5EF4-FFF2-40B4-BE49-F238E27FC236}">
                <a16:creationId xmlns:a16="http://schemas.microsoft.com/office/drawing/2014/main" id="{1B9973D8-7E9A-4776-B7E7-E5EDDB0E2B21}"/>
              </a:ext>
            </a:extLst>
          </p:cNvPr>
          <p:cNvSpPr>
            <a:spLocks noChangeArrowheads="1"/>
          </p:cNvSpPr>
          <p:nvPr/>
        </p:nvSpPr>
        <p:spPr bwMode="auto">
          <a:xfrm>
            <a:off x="8920264" y="2859199"/>
            <a:ext cx="2795198"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2000" b="1" dirty="0">
                <a:latin typeface="Segoe UI Semibold" panose="020B0702040204020203" pitchFamily="34" charset="0"/>
                <a:cs typeface="Segoe UI Semibold" panose="020B0702040204020203" pitchFamily="34" charset="0"/>
              </a:rPr>
              <a:t>Who are considered </a:t>
            </a:r>
          </a:p>
          <a:p>
            <a:pPr algn="ctr" eaLnBrk="1" hangingPunct="1"/>
            <a:r>
              <a:rPr lang="en-PH" altLang="en-US" sz="2000" b="1" dirty="0">
                <a:latin typeface="Segoe UI Semibold" panose="020B0702040204020203" pitchFamily="34" charset="0"/>
                <a:cs typeface="Segoe UI Semibold" panose="020B0702040204020203" pitchFamily="34" charset="0"/>
              </a:rPr>
              <a:t>as YOUTH?</a:t>
            </a:r>
            <a:endParaRPr lang="id-ID" altLang="en-US" sz="2000" b="1" dirty="0">
              <a:latin typeface="Segoe UI Semibold" panose="020B0702040204020203" pitchFamily="34" charset="0"/>
              <a:cs typeface="Segoe UI Semibold" panose="020B0702040204020203" pitchFamily="34" charset="0"/>
            </a:endParaRPr>
          </a:p>
        </p:txBody>
      </p:sp>
      <p:grpSp>
        <p:nvGrpSpPr>
          <p:cNvPr id="32" name="Group 31">
            <a:extLst>
              <a:ext uri="{FF2B5EF4-FFF2-40B4-BE49-F238E27FC236}">
                <a16:creationId xmlns:a16="http://schemas.microsoft.com/office/drawing/2014/main" id="{B3DAEA90-76A8-4CE3-A1C9-7B3890755726}"/>
              </a:ext>
            </a:extLst>
          </p:cNvPr>
          <p:cNvGrpSpPr/>
          <p:nvPr/>
        </p:nvGrpSpPr>
        <p:grpSpPr>
          <a:xfrm>
            <a:off x="9026745" y="-764324"/>
            <a:ext cx="3632967" cy="2918519"/>
            <a:chOff x="13540117" y="-1146485"/>
            <a:chExt cx="5449451" cy="4377778"/>
          </a:xfrm>
        </p:grpSpPr>
        <p:sp>
          <p:nvSpPr>
            <p:cNvPr id="19" name="Oval 18">
              <a:extLst>
                <a:ext uri="{FF2B5EF4-FFF2-40B4-BE49-F238E27FC236}">
                  <a16:creationId xmlns:a16="http://schemas.microsoft.com/office/drawing/2014/main" id="{E787F3E1-0489-4EBA-8C02-50C1F3A3226B}"/>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20" name="Oval 19">
              <a:extLst>
                <a:ext uri="{FF2B5EF4-FFF2-40B4-BE49-F238E27FC236}">
                  <a16:creationId xmlns:a16="http://schemas.microsoft.com/office/drawing/2014/main" id="{4E31F38F-3FF0-4894-AA7D-41EEA60B0D1E}"/>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21" name="Oval 20">
              <a:extLst>
                <a:ext uri="{FF2B5EF4-FFF2-40B4-BE49-F238E27FC236}">
                  <a16:creationId xmlns:a16="http://schemas.microsoft.com/office/drawing/2014/main" id="{B09E53A0-9441-421C-9DE0-29A0EB9C6BF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2" name="Group 21">
            <a:extLst>
              <a:ext uri="{FF2B5EF4-FFF2-40B4-BE49-F238E27FC236}">
                <a16:creationId xmlns:a16="http://schemas.microsoft.com/office/drawing/2014/main" id="{BF40B75F-4428-4CAF-BA8F-9E9A1C3754DA}"/>
              </a:ext>
            </a:extLst>
          </p:cNvPr>
          <p:cNvGrpSpPr/>
          <p:nvPr/>
        </p:nvGrpSpPr>
        <p:grpSpPr>
          <a:xfrm>
            <a:off x="9810386" y="374035"/>
            <a:ext cx="1857429" cy="2387641"/>
            <a:chOff x="5474710" y="1268760"/>
            <a:chExt cx="2271336" cy="3108476"/>
          </a:xfrm>
        </p:grpSpPr>
        <p:pic>
          <p:nvPicPr>
            <p:cNvPr id="23" name="Picture 4">
              <a:extLst>
                <a:ext uri="{FF2B5EF4-FFF2-40B4-BE49-F238E27FC236}">
                  <a16:creationId xmlns:a16="http://schemas.microsoft.com/office/drawing/2014/main" id="{5EEE9EFC-D737-41AE-A2E3-63AB508B47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CD93E898-8F71-4B46-B31A-04C625820E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F3972F4C-80B5-4430-8583-2B116234F5F5}"/>
              </a:ext>
            </a:extLst>
          </p:cNvPr>
          <p:cNvGrpSpPr/>
          <p:nvPr/>
        </p:nvGrpSpPr>
        <p:grpSpPr>
          <a:xfrm>
            <a:off x="1732088" y="1125195"/>
            <a:ext cx="5654031" cy="4422243"/>
            <a:chOff x="1447800" y="2542468"/>
            <a:chExt cx="8481047" cy="6633365"/>
          </a:xfrm>
        </p:grpSpPr>
        <p:pic>
          <p:nvPicPr>
            <p:cNvPr id="26" name="Picture 25">
              <a:extLst>
                <a:ext uri="{FF2B5EF4-FFF2-40B4-BE49-F238E27FC236}">
                  <a16:creationId xmlns:a16="http://schemas.microsoft.com/office/drawing/2014/main" id="{A32047B5-0299-40F6-9E9C-DD9192ABE003}"/>
                </a:ext>
              </a:extLst>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 y="2542468"/>
              <a:ext cx="8481047" cy="6194024"/>
            </a:xfrm>
            <a:prstGeom prst="rect">
              <a:avLst/>
            </a:prstGeom>
          </p:spPr>
        </p:pic>
        <p:sp>
          <p:nvSpPr>
            <p:cNvPr id="27" name="Rectangle 26">
              <a:extLst>
                <a:ext uri="{FF2B5EF4-FFF2-40B4-BE49-F238E27FC236}">
                  <a16:creationId xmlns:a16="http://schemas.microsoft.com/office/drawing/2014/main" id="{9231FE44-24E4-4410-AC30-67B0BBB7BFA8}"/>
                </a:ext>
              </a:extLst>
            </p:cNvPr>
            <p:cNvSpPr>
              <a:spLocks noChangeArrowheads="1"/>
            </p:cNvSpPr>
            <p:nvPr/>
          </p:nvSpPr>
          <p:spPr bwMode="auto">
            <a:xfrm>
              <a:off x="4393838" y="8267700"/>
              <a:ext cx="2334911" cy="908133"/>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1667" dirty="0">
                  <a:solidFill>
                    <a:srgbClr val="002060"/>
                  </a:solidFill>
                  <a:latin typeface="Segoe UI Semibold" panose="020B0702040204020203" pitchFamily="34" charset="0"/>
                  <a:cs typeface="Segoe UI Semibold" panose="020B0702040204020203" pitchFamily="34" charset="0"/>
                </a:rPr>
                <a:t>Adult Youth</a:t>
              </a:r>
            </a:p>
            <a:p>
              <a:pPr algn="ctr" eaLnBrk="1" hangingPunct="1"/>
              <a:r>
                <a:rPr lang="en-PH" altLang="en-US" sz="1667" b="1" dirty="0">
                  <a:solidFill>
                    <a:srgbClr val="002060"/>
                  </a:solidFill>
                  <a:latin typeface="Segoe UI Semibold" panose="020B0702040204020203" pitchFamily="34" charset="0"/>
                  <a:cs typeface="Segoe UI Semibold" panose="020B0702040204020203" pitchFamily="34" charset="0"/>
                </a:rPr>
                <a:t>(25-30)</a:t>
              </a:r>
              <a:endParaRPr lang="id-ID" altLang="en-US" sz="1667" b="1" dirty="0">
                <a:solidFill>
                  <a:srgbClr val="002060"/>
                </a:solidFill>
                <a:latin typeface="Segoe UI Semibold" panose="020B0702040204020203" pitchFamily="34" charset="0"/>
                <a:cs typeface="Segoe UI Semibold" panose="020B0702040204020203" pitchFamily="34" charset="0"/>
              </a:endParaRPr>
            </a:p>
          </p:txBody>
        </p:sp>
        <p:sp>
          <p:nvSpPr>
            <p:cNvPr id="28" name="Rectangle 27">
              <a:extLst>
                <a:ext uri="{FF2B5EF4-FFF2-40B4-BE49-F238E27FC236}">
                  <a16:creationId xmlns:a16="http://schemas.microsoft.com/office/drawing/2014/main" id="{4F3B615C-3EDC-44DF-AB2D-B5CACEB99EA7}"/>
                </a:ext>
              </a:extLst>
            </p:cNvPr>
            <p:cNvSpPr>
              <a:spLocks noChangeArrowheads="1"/>
            </p:cNvSpPr>
            <p:nvPr/>
          </p:nvSpPr>
          <p:spPr bwMode="auto">
            <a:xfrm>
              <a:off x="7264467" y="5996958"/>
              <a:ext cx="2108132" cy="908133"/>
            </a:xfrm>
            <a:prstGeom prst="rect">
              <a:avLst/>
            </a:prstGeom>
            <a:solidFill>
              <a:schemeClr val="accent2">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1667" dirty="0">
                  <a:solidFill>
                    <a:srgbClr val="002060"/>
                  </a:solidFill>
                  <a:latin typeface="Segoe UI Semibold" panose="020B0702040204020203" pitchFamily="34" charset="0"/>
                  <a:cs typeface="Segoe UI Semibold" panose="020B0702040204020203" pitchFamily="34" charset="0"/>
                </a:rPr>
                <a:t>Core Youth</a:t>
              </a:r>
            </a:p>
            <a:p>
              <a:pPr algn="ctr" eaLnBrk="1" hangingPunct="1"/>
              <a:r>
                <a:rPr lang="en-PH" altLang="en-US" sz="1667" b="1" dirty="0">
                  <a:solidFill>
                    <a:srgbClr val="002060"/>
                  </a:solidFill>
                  <a:latin typeface="Segoe UI Semibold" panose="020B0702040204020203" pitchFamily="34" charset="0"/>
                  <a:cs typeface="Segoe UI Semibold" panose="020B0702040204020203" pitchFamily="34" charset="0"/>
                </a:rPr>
                <a:t>(18-24)</a:t>
              </a:r>
              <a:endParaRPr lang="id-ID" altLang="en-US" sz="1667" b="1" dirty="0">
                <a:solidFill>
                  <a:srgbClr val="002060"/>
                </a:solidFill>
                <a:latin typeface="Segoe UI Semibold" panose="020B0702040204020203" pitchFamily="34" charset="0"/>
                <a:cs typeface="Segoe UI Semibold" panose="020B0702040204020203" pitchFamily="34" charset="0"/>
              </a:endParaRPr>
            </a:p>
          </p:txBody>
        </p:sp>
        <p:sp>
          <p:nvSpPr>
            <p:cNvPr id="29" name="Rectangle 28">
              <a:extLst>
                <a:ext uri="{FF2B5EF4-FFF2-40B4-BE49-F238E27FC236}">
                  <a16:creationId xmlns:a16="http://schemas.microsoft.com/office/drawing/2014/main" id="{78086071-408F-4FE5-A342-98CFD38AEFCE}"/>
                </a:ext>
              </a:extLst>
            </p:cNvPr>
            <p:cNvSpPr>
              <a:spLocks noChangeArrowheads="1"/>
            </p:cNvSpPr>
            <p:nvPr/>
          </p:nvSpPr>
          <p:spPr bwMode="auto">
            <a:xfrm>
              <a:off x="1930469" y="6515100"/>
              <a:ext cx="2108132" cy="908133"/>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1667" dirty="0">
                  <a:solidFill>
                    <a:srgbClr val="002060"/>
                  </a:solidFill>
                  <a:latin typeface="Segoe UI Semibold" panose="020B0702040204020203" pitchFamily="34" charset="0"/>
                  <a:cs typeface="Segoe UI Semibold" panose="020B0702040204020203" pitchFamily="34" charset="0"/>
                </a:rPr>
                <a:t>Child Youth</a:t>
              </a:r>
            </a:p>
            <a:p>
              <a:pPr algn="ctr" eaLnBrk="1" hangingPunct="1"/>
              <a:r>
                <a:rPr lang="en-PH" altLang="en-US" sz="1667" b="1" dirty="0">
                  <a:solidFill>
                    <a:srgbClr val="002060"/>
                  </a:solidFill>
                  <a:latin typeface="Segoe UI Semibold" panose="020B0702040204020203" pitchFamily="34" charset="0"/>
                  <a:cs typeface="Segoe UI Semibold" panose="020B0702040204020203" pitchFamily="34" charset="0"/>
                </a:rPr>
                <a:t>(15-17)</a:t>
              </a:r>
              <a:endParaRPr lang="id-ID" altLang="en-US" sz="1667" b="1" dirty="0">
                <a:solidFill>
                  <a:srgbClr val="002060"/>
                </a:solidFill>
                <a:latin typeface="Segoe UI Semibold" panose="020B0702040204020203" pitchFamily="34" charset="0"/>
                <a:cs typeface="Segoe UI Semibold" panose="020B0702040204020203" pitchFamily="34" charset="0"/>
              </a:endParaRPr>
            </a:p>
          </p:txBody>
        </p:sp>
      </p:grpSp>
      <p:sp>
        <p:nvSpPr>
          <p:cNvPr id="31" name="TextBox 30">
            <a:extLst>
              <a:ext uri="{FF2B5EF4-FFF2-40B4-BE49-F238E27FC236}">
                <a16:creationId xmlns:a16="http://schemas.microsoft.com/office/drawing/2014/main" id="{7329BF8C-5DC2-4D03-843D-495021107942}"/>
              </a:ext>
            </a:extLst>
          </p:cNvPr>
          <p:cNvSpPr txBox="1"/>
          <p:nvPr/>
        </p:nvSpPr>
        <p:spPr>
          <a:xfrm>
            <a:off x="9329703" y="3574337"/>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3(n), IRR of RA 10742</a:t>
            </a:r>
          </a:p>
        </p:txBody>
      </p:sp>
      <p:sp>
        <p:nvSpPr>
          <p:cNvPr id="4" name="TextBox 3">
            <a:extLst>
              <a:ext uri="{FF2B5EF4-FFF2-40B4-BE49-F238E27FC236}">
                <a16:creationId xmlns:a16="http://schemas.microsoft.com/office/drawing/2014/main" id="{F23BA823-C729-4E89-B242-9B900858A8A3}"/>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grpSp>
        <p:nvGrpSpPr>
          <p:cNvPr id="36" name="Group 35">
            <a:extLst>
              <a:ext uri="{FF2B5EF4-FFF2-40B4-BE49-F238E27FC236}">
                <a16:creationId xmlns:a16="http://schemas.microsoft.com/office/drawing/2014/main" id="{AB844FF2-A2F3-4606-B62B-672E01765A71}"/>
              </a:ext>
            </a:extLst>
          </p:cNvPr>
          <p:cNvGrpSpPr/>
          <p:nvPr/>
        </p:nvGrpSpPr>
        <p:grpSpPr>
          <a:xfrm>
            <a:off x="7874000" y="3733800"/>
            <a:ext cx="4320209" cy="3124200"/>
            <a:chOff x="11811000" y="5600700"/>
            <a:chExt cx="6480313" cy="4686300"/>
          </a:xfrm>
        </p:grpSpPr>
        <p:pic>
          <p:nvPicPr>
            <p:cNvPr id="37" name="Google Shape;24;p11">
              <a:extLst>
                <a:ext uri="{FF2B5EF4-FFF2-40B4-BE49-F238E27FC236}">
                  <a16:creationId xmlns:a16="http://schemas.microsoft.com/office/drawing/2014/main" id="{12624C5E-E917-4A0D-A978-CE6169CC3927}"/>
                </a:ext>
              </a:extLst>
            </p:cNvPr>
            <p:cNvPicPr preferRelativeResize="0"/>
            <p:nvPr/>
          </p:nvPicPr>
          <p:blipFill rotWithShape="1">
            <a:blip r:embed="rId7">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8" name="Google Shape;22;p10" descr="C:\Users\abby\Desktop\COA Style Guide\Assets\COA Logo.png">
              <a:extLst>
                <a:ext uri="{FF2B5EF4-FFF2-40B4-BE49-F238E27FC236}">
                  <a16:creationId xmlns:a16="http://schemas.microsoft.com/office/drawing/2014/main" id="{49B1E436-434A-45D6-A58D-E599560F4537}"/>
                </a:ext>
              </a:extLst>
            </p:cNvPr>
            <p:cNvPicPr preferRelativeResize="0"/>
            <p:nvPr/>
          </p:nvPicPr>
          <p:blipFill rotWithShape="1">
            <a:blip r:embed="rId8">
              <a:alphaModFix/>
            </a:blip>
            <a:srcRect/>
            <a:stretch/>
          </p:blipFill>
          <p:spPr>
            <a:xfrm>
              <a:off x="16306800" y="8343900"/>
              <a:ext cx="1676400" cy="1628775"/>
            </a:xfrm>
            <a:prstGeom prst="rect">
              <a:avLst/>
            </a:prstGeom>
            <a:noFill/>
            <a:ln>
              <a:noFill/>
            </a:ln>
          </p:spPr>
        </p:pic>
      </p:grpSp>
    </p:spTree>
    <p:extLst>
      <p:ext uri="{BB962C8B-B14F-4D97-AF65-F5344CB8AC3E}">
        <p14:creationId xmlns:p14="http://schemas.microsoft.com/office/powerpoint/2010/main" val="2361864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 calcmode="lin" valueType="num">
                                      <p:cBhvr>
                                        <p:cTn id="9" dur="500" fill="hold"/>
                                        <p:tgtEl>
                                          <p:spTgt spid="32"/>
                                        </p:tgtEl>
                                        <p:attrNameLst>
                                          <p:attrName>style.rotation</p:attrName>
                                        </p:attrNameLst>
                                      </p:cBhvr>
                                      <p:tavLst>
                                        <p:tav tm="0">
                                          <p:val>
                                            <p:fltVal val="90"/>
                                          </p:val>
                                        </p:tav>
                                        <p:tav tm="100000">
                                          <p:val>
                                            <p:fltVal val="0"/>
                                          </p:val>
                                        </p:tav>
                                      </p:tavLst>
                                    </p:anim>
                                    <p:animEffect transition="in" filter="fade">
                                      <p:cBhvr>
                                        <p:cTn id="10" dur="500"/>
                                        <p:tgtEl>
                                          <p:spTgt spid="32"/>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 calcmode="lin" valueType="num">
                                      <p:cBhvr>
                                        <p:cTn id="15" dur="500" fill="hold"/>
                                        <p:tgtEl>
                                          <p:spTgt spid="22"/>
                                        </p:tgtEl>
                                        <p:attrNameLst>
                                          <p:attrName>style.rotation</p:attrName>
                                        </p:attrNameLst>
                                      </p:cBhvr>
                                      <p:tavLst>
                                        <p:tav tm="0">
                                          <p:val>
                                            <p:fltVal val="90"/>
                                          </p:val>
                                        </p:tav>
                                        <p:tav tm="100000">
                                          <p:val>
                                            <p:fltVal val="0"/>
                                          </p:val>
                                        </p:tav>
                                      </p:tavLst>
                                    </p:anim>
                                    <p:animEffect transition="in" filter="fade">
                                      <p:cBhvr>
                                        <p:cTn id="16" dur="500"/>
                                        <p:tgtEl>
                                          <p:spTgt spid="2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fltVal val="0.5"/>
                                          </p:val>
                                        </p:tav>
                                        <p:tav tm="100000">
                                          <p:val>
                                            <p:strVal val="#ppt_x"/>
                                          </p:val>
                                        </p:tav>
                                      </p:tavLst>
                                    </p:anim>
                                    <p:anim calcmode="lin" valueType="num">
                                      <p:cBhvr>
                                        <p:cTn id="33"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D87D7FC-DB47-4897-8135-676175188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83191FE5-5F40-4FC5-B119-17D8BB2B2A90}"/>
              </a:ext>
            </a:extLst>
          </p:cNvPr>
          <p:cNvSpPr/>
          <p:nvPr/>
        </p:nvSpPr>
        <p:spPr>
          <a:xfrm>
            <a:off x="0" y="-25400"/>
            <a:ext cx="12192000" cy="6883400"/>
          </a:xfrm>
          <a:prstGeom prst="rect">
            <a:avLst/>
          </a:prstGeom>
          <a:solidFill>
            <a:schemeClr val="bg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dirty="0"/>
          </a:p>
        </p:txBody>
      </p:sp>
      <p:sp>
        <p:nvSpPr>
          <p:cNvPr id="12" name="TextBox 11">
            <a:extLst>
              <a:ext uri="{FF2B5EF4-FFF2-40B4-BE49-F238E27FC236}">
                <a16:creationId xmlns:a16="http://schemas.microsoft.com/office/drawing/2014/main" id="{9F2B07BC-882E-4C52-801F-42CCAAAB39D9}"/>
              </a:ext>
            </a:extLst>
          </p:cNvPr>
          <p:cNvSpPr txBox="1"/>
          <p:nvPr/>
        </p:nvSpPr>
        <p:spPr>
          <a:xfrm>
            <a:off x="4179043" y="1332359"/>
            <a:ext cx="3745756" cy="400110"/>
          </a:xfrm>
          <a:prstGeom prst="rect">
            <a:avLst/>
          </a:prstGeom>
          <a:noFill/>
        </p:spPr>
        <p:txBody>
          <a:bodyPr wrap="square" rtlCol="0" anchor="ctr">
            <a:spAutoFit/>
          </a:bodyPr>
          <a:lstStyle/>
          <a:p>
            <a:pPr algn="ctr">
              <a:defRPr/>
            </a:pPr>
            <a:r>
              <a:rPr lang="en-US" altLang="en-US" sz="2000" dirty="0">
                <a:solidFill>
                  <a:schemeClr val="bg1"/>
                </a:solidFill>
                <a:latin typeface="Arial Black" panose="020B0A04020102020204" pitchFamily="34" charset="0"/>
              </a:rPr>
              <a:t>Disbursements/Payments</a:t>
            </a:r>
            <a:endParaRPr lang="id-ID" altLang="en-US" sz="2000" dirty="0">
              <a:solidFill>
                <a:schemeClr val="bg1"/>
              </a:solidFill>
              <a:latin typeface="Arial Black" panose="020B0A04020102020204" pitchFamily="34" charset="0"/>
            </a:endParaRPr>
          </a:p>
        </p:txBody>
      </p:sp>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5057742" cy="307777"/>
          </a:xfrm>
          <a:prstGeom prst="rect">
            <a:avLst/>
          </a:prstGeom>
        </p:spPr>
        <p:txBody>
          <a:bodyPr lIns="0" tIns="0" rIns="0" bIns="0" rtlCol="0" anchor="t">
            <a:spAutoFit/>
          </a:bodyPr>
          <a:lstStyle/>
          <a:p>
            <a:r>
              <a:rPr lang="en-US" sz="2000" dirty="0">
                <a:solidFill>
                  <a:srgbClr val="FFFFFF"/>
                </a:solidFill>
                <a:latin typeface="Segoe UI Semibold" panose="020B0702040204020203" pitchFamily="34" charset="0"/>
                <a:cs typeface="Segoe UI Semibold" panose="020B0702040204020203" pitchFamily="34" charset="0"/>
              </a:rPr>
              <a:t>Who is the SK’s Disbursing Officer?</a:t>
            </a:r>
          </a:p>
        </p:txBody>
      </p:sp>
      <p:sp>
        <p:nvSpPr>
          <p:cNvPr id="16" name="TextBox 26">
            <a:extLst>
              <a:ext uri="{FF2B5EF4-FFF2-40B4-BE49-F238E27FC236}">
                <a16:creationId xmlns:a16="http://schemas.microsoft.com/office/drawing/2014/main" id="{8F705249-79EC-4231-954D-3A16930C9C2E}"/>
              </a:ext>
            </a:extLst>
          </p:cNvPr>
          <p:cNvSpPr txBox="1"/>
          <p:nvPr/>
        </p:nvSpPr>
        <p:spPr>
          <a:xfrm>
            <a:off x="2721864" y="3147667"/>
            <a:ext cx="8403337" cy="307777"/>
          </a:xfrm>
          <a:prstGeom prst="rect">
            <a:avLst/>
          </a:prstGeom>
        </p:spPr>
        <p:txBody>
          <a:bodyPr wrap="square" lIns="0" tIns="0" rIns="0" bIns="0" rtlCol="0" anchor="t">
            <a:spAutoFit/>
          </a:bodyPr>
          <a:lstStyle/>
          <a:p>
            <a:r>
              <a:rPr lang="en-US" sz="2000" dirty="0">
                <a:solidFill>
                  <a:srgbClr val="FFFFFF"/>
                </a:solidFill>
                <a:latin typeface="Segoe UI Semibold" panose="020B0702040204020203" pitchFamily="34" charset="0"/>
                <a:cs typeface="Segoe UI Semibold" panose="020B0702040204020203" pitchFamily="34" charset="0"/>
              </a:rPr>
              <a:t>Disbursement Voucher</a:t>
            </a:r>
          </a:p>
        </p:txBody>
      </p:sp>
      <p:sp>
        <p:nvSpPr>
          <p:cNvPr id="17" name="Freeform 23">
            <a:extLst>
              <a:ext uri="{FF2B5EF4-FFF2-40B4-BE49-F238E27FC236}">
                <a16:creationId xmlns:a16="http://schemas.microsoft.com/office/drawing/2014/main" id="{5EADA860-115F-4822-A778-3768D64E91EB}"/>
              </a:ext>
            </a:extLst>
          </p:cNvPr>
          <p:cNvSpPr/>
          <p:nvPr/>
        </p:nvSpPr>
        <p:spPr>
          <a:xfrm>
            <a:off x="2264511" y="3103952"/>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3704761"/>
            <a:ext cx="8708137" cy="307777"/>
          </a:xfrm>
          <a:prstGeom prst="rect">
            <a:avLst/>
          </a:prstGeom>
        </p:spPr>
        <p:txBody>
          <a:bodyPr wrap="square" lIns="0" tIns="0" rIns="0" bIns="0" rtlCol="0" anchor="t">
            <a:spAutoFit/>
          </a:bodyPr>
          <a:lstStyle/>
          <a:p>
            <a:r>
              <a:rPr lang="en-US" sz="2000" dirty="0">
                <a:solidFill>
                  <a:srgbClr val="FFFFFF"/>
                </a:solidFill>
                <a:latin typeface="Segoe UI Semibold" panose="020B0702040204020203" pitchFamily="34" charset="0"/>
                <a:cs typeface="Segoe UI Semibold" panose="020B0702040204020203" pitchFamily="34" charset="0"/>
              </a:rPr>
              <a:t>Check payment</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4354546"/>
            <a:ext cx="8403337" cy="307777"/>
          </a:xfrm>
          <a:prstGeom prst="rect">
            <a:avLst/>
          </a:prstGeom>
        </p:spPr>
        <p:txBody>
          <a:bodyPr wrap="square" lIns="0" tIns="0" rIns="0" bIns="0" rtlCol="0" anchor="t">
            <a:spAutoFit/>
          </a:bodyPr>
          <a:lstStyle/>
          <a:p>
            <a:r>
              <a:rPr lang="en-US" sz="2000" dirty="0">
                <a:solidFill>
                  <a:srgbClr val="FFFFFF"/>
                </a:solidFill>
                <a:latin typeface="Segoe UI Semibold" panose="020B0702040204020203" pitchFamily="34" charset="0"/>
                <a:cs typeface="Segoe UI Semibold" panose="020B0702040204020203" pitchFamily="34" charset="0"/>
              </a:rPr>
              <a:t>Register of Cash in Bank and Other Related Financial Transactions (RCB)</a:t>
            </a:r>
          </a:p>
        </p:txBody>
      </p:sp>
      <p:sp>
        <p:nvSpPr>
          <p:cNvPr id="23" name="Freeform 23">
            <a:extLst>
              <a:ext uri="{FF2B5EF4-FFF2-40B4-BE49-F238E27FC236}">
                <a16:creationId xmlns:a16="http://schemas.microsoft.com/office/drawing/2014/main" id="{D583F04A-E49D-4E0F-AF88-BC14B6BB0B6A}"/>
              </a:ext>
            </a:extLst>
          </p:cNvPr>
          <p:cNvSpPr/>
          <p:nvPr/>
        </p:nvSpPr>
        <p:spPr>
          <a:xfrm>
            <a:off x="2264511" y="3661584"/>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59283" y="4314098"/>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30" name="Group 29">
            <a:extLst>
              <a:ext uri="{FF2B5EF4-FFF2-40B4-BE49-F238E27FC236}">
                <a16:creationId xmlns:a16="http://schemas.microsoft.com/office/drawing/2014/main" id="{38666257-A8CD-48BF-B272-EBA4EEF8E6EA}"/>
              </a:ext>
            </a:extLst>
          </p:cNvPr>
          <p:cNvGrpSpPr/>
          <p:nvPr/>
        </p:nvGrpSpPr>
        <p:grpSpPr>
          <a:xfrm>
            <a:off x="7874000" y="3733800"/>
            <a:ext cx="4320209" cy="3124200"/>
            <a:chOff x="11811000" y="5600700"/>
            <a:chExt cx="6480313" cy="4686300"/>
          </a:xfrm>
        </p:grpSpPr>
        <p:pic>
          <p:nvPicPr>
            <p:cNvPr id="31" name="Google Shape;24;p11">
              <a:extLst>
                <a:ext uri="{FF2B5EF4-FFF2-40B4-BE49-F238E27FC236}">
                  <a16:creationId xmlns:a16="http://schemas.microsoft.com/office/drawing/2014/main" id="{121DED68-7859-40C0-84BA-A5BE4960E236}"/>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2" name="Google Shape;22;p10" descr="C:\Users\abby\Desktop\COA Style Guide\Assets\COA Logo.png">
              <a:extLst>
                <a:ext uri="{FF2B5EF4-FFF2-40B4-BE49-F238E27FC236}">
                  <a16:creationId xmlns:a16="http://schemas.microsoft.com/office/drawing/2014/main" id="{A01986AF-9332-4679-9F7C-C20225C207AC}"/>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22" name="Rectangle 21">
            <a:extLst>
              <a:ext uri="{FF2B5EF4-FFF2-40B4-BE49-F238E27FC236}">
                <a16:creationId xmlns:a16="http://schemas.microsoft.com/office/drawing/2014/main" id="{84F922E1-8580-4445-B9EA-E34143509821}"/>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pic>
        <p:nvPicPr>
          <p:cNvPr id="25" name="Picture 24">
            <a:extLst>
              <a:ext uri="{FF2B5EF4-FFF2-40B4-BE49-F238E27FC236}">
                <a16:creationId xmlns:a16="http://schemas.microsoft.com/office/drawing/2014/main" id="{9C45BFCC-A841-4A33-BF03-730D8584F2C7}"/>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50969" y="292767"/>
            <a:ext cx="902231" cy="898016"/>
          </a:xfrm>
          <a:prstGeom prst="rect">
            <a:avLst/>
          </a:prstGeom>
        </p:spPr>
      </p:pic>
    </p:spTree>
    <p:extLst>
      <p:ext uri="{BB962C8B-B14F-4D97-AF65-F5344CB8AC3E}">
        <p14:creationId xmlns:p14="http://schemas.microsoft.com/office/powerpoint/2010/main" val="1335212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34C006A-4DE2-41EB-A615-14D5B526E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2192000" cy="6883400"/>
          </a:xfrm>
          <a:prstGeom prst="rect">
            <a:avLst/>
          </a:prstGeom>
        </p:spPr>
      </p:pic>
      <p:sp>
        <p:nvSpPr>
          <p:cNvPr id="29" name="Rectangle 28">
            <a:extLst>
              <a:ext uri="{FF2B5EF4-FFF2-40B4-BE49-F238E27FC236}">
                <a16:creationId xmlns:a16="http://schemas.microsoft.com/office/drawing/2014/main" id="{83191FE5-5F40-4FC5-B119-17D8BB2B2A90}"/>
              </a:ext>
            </a:extLst>
          </p:cNvPr>
          <p:cNvSpPr/>
          <p:nvPr/>
        </p:nvSpPr>
        <p:spPr>
          <a:xfrm>
            <a:off x="0" y="-25400"/>
            <a:ext cx="12192000" cy="6883400"/>
          </a:xfrm>
          <a:prstGeom prst="rect">
            <a:avLst/>
          </a:prstGeom>
          <a:solidFill>
            <a:schemeClr val="bg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dirty="0"/>
          </a:p>
        </p:txBody>
      </p:sp>
      <p:sp>
        <p:nvSpPr>
          <p:cNvPr id="12" name="TextBox 11">
            <a:extLst>
              <a:ext uri="{FF2B5EF4-FFF2-40B4-BE49-F238E27FC236}">
                <a16:creationId xmlns:a16="http://schemas.microsoft.com/office/drawing/2014/main" id="{9F2B07BC-882E-4C52-801F-42CCAAAB39D9}"/>
              </a:ext>
            </a:extLst>
          </p:cNvPr>
          <p:cNvSpPr txBox="1"/>
          <p:nvPr/>
        </p:nvSpPr>
        <p:spPr>
          <a:xfrm>
            <a:off x="4394197" y="1310540"/>
            <a:ext cx="3403600" cy="400110"/>
          </a:xfrm>
          <a:prstGeom prst="rect">
            <a:avLst/>
          </a:prstGeom>
          <a:noFill/>
        </p:spPr>
        <p:txBody>
          <a:bodyPr wrap="square" rtlCol="0" anchor="ctr">
            <a:spAutoFit/>
          </a:bodyPr>
          <a:lstStyle/>
          <a:p>
            <a:pPr algn="ctr">
              <a:defRPr/>
            </a:pPr>
            <a:r>
              <a:rPr lang="en-US" altLang="en-US" sz="2000" dirty="0">
                <a:solidFill>
                  <a:schemeClr val="bg1"/>
                </a:solidFill>
                <a:latin typeface="Arial Black" panose="020B0A04020102020204" pitchFamily="34" charset="0"/>
              </a:rPr>
              <a:t>Supplies and Materials</a:t>
            </a:r>
            <a:endParaRPr lang="id-ID" altLang="en-US" sz="2000" dirty="0">
              <a:solidFill>
                <a:schemeClr val="bg1"/>
              </a:solidFill>
              <a:latin typeface="Arial Black" panose="020B0A04020102020204" pitchFamily="34" charset="0"/>
            </a:endParaRPr>
          </a:p>
        </p:txBody>
      </p:sp>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6748273"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Supplies and Materials/Semi-expendable Property</a:t>
            </a:r>
          </a:p>
        </p:txBody>
      </p:sp>
      <p:sp>
        <p:nvSpPr>
          <p:cNvPr id="16" name="TextBox 26">
            <a:extLst>
              <a:ext uri="{FF2B5EF4-FFF2-40B4-BE49-F238E27FC236}">
                <a16:creationId xmlns:a16="http://schemas.microsoft.com/office/drawing/2014/main" id="{8F705249-79EC-4231-954D-3A16930C9C2E}"/>
              </a:ext>
            </a:extLst>
          </p:cNvPr>
          <p:cNvSpPr txBox="1"/>
          <p:nvPr/>
        </p:nvSpPr>
        <p:spPr>
          <a:xfrm>
            <a:off x="2721864" y="3147667"/>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Who is the SK’s Supply Officer? </a:t>
            </a:r>
          </a:p>
        </p:txBody>
      </p:sp>
      <p:sp>
        <p:nvSpPr>
          <p:cNvPr id="17" name="Freeform 23">
            <a:extLst>
              <a:ext uri="{FF2B5EF4-FFF2-40B4-BE49-F238E27FC236}">
                <a16:creationId xmlns:a16="http://schemas.microsoft.com/office/drawing/2014/main" id="{5EADA860-115F-4822-A778-3768D64E91EB}"/>
              </a:ext>
            </a:extLst>
          </p:cNvPr>
          <p:cNvSpPr/>
          <p:nvPr/>
        </p:nvSpPr>
        <p:spPr>
          <a:xfrm>
            <a:off x="2264511" y="3103952"/>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3704761"/>
            <a:ext cx="87081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RA No. 9184</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4354546"/>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What committees are created? </a:t>
            </a:r>
          </a:p>
        </p:txBody>
      </p:sp>
      <p:sp>
        <p:nvSpPr>
          <p:cNvPr id="23" name="Freeform 23">
            <a:extLst>
              <a:ext uri="{FF2B5EF4-FFF2-40B4-BE49-F238E27FC236}">
                <a16:creationId xmlns:a16="http://schemas.microsoft.com/office/drawing/2014/main" id="{D583F04A-E49D-4E0F-AF88-BC14B6BB0B6A}"/>
              </a:ext>
            </a:extLst>
          </p:cNvPr>
          <p:cNvSpPr/>
          <p:nvPr/>
        </p:nvSpPr>
        <p:spPr>
          <a:xfrm>
            <a:off x="2264511" y="3635946"/>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64511" y="4292851"/>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30" name="Group 29">
            <a:extLst>
              <a:ext uri="{FF2B5EF4-FFF2-40B4-BE49-F238E27FC236}">
                <a16:creationId xmlns:a16="http://schemas.microsoft.com/office/drawing/2014/main" id="{38666257-A8CD-48BF-B272-EBA4EEF8E6EA}"/>
              </a:ext>
            </a:extLst>
          </p:cNvPr>
          <p:cNvGrpSpPr/>
          <p:nvPr/>
        </p:nvGrpSpPr>
        <p:grpSpPr>
          <a:xfrm>
            <a:off x="7874000" y="3733800"/>
            <a:ext cx="4320209" cy="3124200"/>
            <a:chOff x="11811000" y="5600700"/>
            <a:chExt cx="6480313" cy="4686300"/>
          </a:xfrm>
        </p:grpSpPr>
        <p:pic>
          <p:nvPicPr>
            <p:cNvPr id="31" name="Google Shape;24;p11">
              <a:extLst>
                <a:ext uri="{FF2B5EF4-FFF2-40B4-BE49-F238E27FC236}">
                  <a16:creationId xmlns:a16="http://schemas.microsoft.com/office/drawing/2014/main" id="{121DED68-7859-40C0-84BA-A5BE4960E236}"/>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2" name="Google Shape;22;p10" descr="C:\Users\abby\Desktop\COA Style Guide\Assets\COA Logo.png">
              <a:extLst>
                <a:ext uri="{FF2B5EF4-FFF2-40B4-BE49-F238E27FC236}">
                  <a16:creationId xmlns:a16="http://schemas.microsoft.com/office/drawing/2014/main" id="{A01986AF-9332-4679-9F7C-C20225C207AC}"/>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25" name="TextBox 19">
            <a:extLst>
              <a:ext uri="{FF2B5EF4-FFF2-40B4-BE49-F238E27FC236}">
                <a16:creationId xmlns:a16="http://schemas.microsoft.com/office/drawing/2014/main" id="{88685D2F-FA54-4F34-9D9B-369823546A2C}"/>
              </a:ext>
            </a:extLst>
          </p:cNvPr>
          <p:cNvSpPr txBox="1"/>
          <p:nvPr/>
        </p:nvSpPr>
        <p:spPr>
          <a:xfrm>
            <a:off x="2721864" y="4964146"/>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What records are maintained?</a:t>
            </a:r>
          </a:p>
        </p:txBody>
      </p:sp>
      <p:sp>
        <p:nvSpPr>
          <p:cNvPr id="26" name="Freeform 23">
            <a:extLst>
              <a:ext uri="{FF2B5EF4-FFF2-40B4-BE49-F238E27FC236}">
                <a16:creationId xmlns:a16="http://schemas.microsoft.com/office/drawing/2014/main" id="{DE4A09BF-1601-440C-AC2B-505DE90FB894}"/>
              </a:ext>
            </a:extLst>
          </p:cNvPr>
          <p:cNvSpPr/>
          <p:nvPr/>
        </p:nvSpPr>
        <p:spPr>
          <a:xfrm>
            <a:off x="2264511" y="4913645"/>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7" name="Rectangle 26">
            <a:extLst>
              <a:ext uri="{FF2B5EF4-FFF2-40B4-BE49-F238E27FC236}">
                <a16:creationId xmlns:a16="http://schemas.microsoft.com/office/drawing/2014/main" id="{936BB774-4070-4D95-A37B-88F55D92870F}"/>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pic>
        <p:nvPicPr>
          <p:cNvPr id="28" name="Picture 27">
            <a:extLst>
              <a:ext uri="{FF2B5EF4-FFF2-40B4-BE49-F238E27FC236}">
                <a16:creationId xmlns:a16="http://schemas.microsoft.com/office/drawing/2014/main" id="{ED4125C8-88DC-4CAE-975E-B51F4F3D66D4}"/>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37918" y="328848"/>
            <a:ext cx="916157" cy="916157"/>
          </a:xfrm>
          <a:prstGeom prst="rect">
            <a:avLst/>
          </a:prstGeom>
        </p:spPr>
      </p:pic>
    </p:spTree>
    <p:extLst>
      <p:ext uri="{BB962C8B-B14F-4D97-AF65-F5344CB8AC3E}">
        <p14:creationId xmlns:p14="http://schemas.microsoft.com/office/powerpoint/2010/main" val="2411239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5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anim calcmode="lin" valueType="num">
                                      <p:cBhvr>
                                        <p:cTn id="52" dur="500" fill="hold"/>
                                        <p:tgtEl>
                                          <p:spTgt spid="26"/>
                                        </p:tgtEl>
                                        <p:attrNameLst>
                                          <p:attrName>ppt_x</p:attrName>
                                        </p:attrNameLst>
                                      </p:cBhvr>
                                      <p:tavLst>
                                        <p:tav tm="0">
                                          <p:val>
                                            <p:strVal val="#ppt_x"/>
                                          </p:val>
                                        </p:tav>
                                        <p:tav tm="100000">
                                          <p:val>
                                            <p:strVal val="#ppt_x"/>
                                          </p:val>
                                        </p:tav>
                                      </p:tavLst>
                                    </p:anim>
                                    <p:anim calcmode="lin" valueType="num">
                                      <p:cBhvr>
                                        <p:cTn id="53" dur="5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anim calcmode="lin" valueType="num">
                                      <p:cBhvr>
                                        <p:cTn id="57" dur="500" fill="hold"/>
                                        <p:tgtEl>
                                          <p:spTgt spid="25"/>
                                        </p:tgtEl>
                                        <p:attrNameLst>
                                          <p:attrName>ppt_x</p:attrName>
                                        </p:attrNameLst>
                                      </p:cBhvr>
                                      <p:tavLst>
                                        <p:tav tm="0">
                                          <p:val>
                                            <p:strVal val="#ppt_x"/>
                                          </p:val>
                                        </p:tav>
                                        <p:tav tm="100000">
                                          <p:val>
                                            <p:strVal val="#ppt_x"/>
                                          </p:val>
                                        </p:tav>
                                      </p:tavLst>
                                    </p:anim>
                                    <p:anim calcmode="lin" valueType="num">
                                      <p:cBhvr>
                                        <p:cTn id="5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062886D-F25F-42D5-B60A-68678EC2D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2192000" cy="6883400"/>
          </a:xfrm>
          <a:prstGeom prst="rect">
            <a:avLst/>
          </a:prstGeom>
        </p:spPr>
      </p:pic>
      <p:sp>
        <p:nvSpPr>
          <p:cNvPr id="29" name="Rectangle 28">
            <a:extLst>
              <a:ext uri="{FF2B5EF4-FFF2-40B4-BE49-F238E27FC236}">
                <a16:creationId xmlns:a16="http://schemas.microsoft.com/office/drawing/2014/main" id="{83191FE5-5F40-4FC5-B119-17D8BB2B2A90}"/>
              </a:ext>
            </a:extLst>
          </p:cNvPr>
          <p:cNvSpPr/>
          <p:nvPr/>
        </p:nvSpPr>
        <p:spPr>
          <a:xfrm>
            <a:off x="12700" y="-25400"/>
            <a:ext cx="12192000" cy="6883400"/>
          </a:xfrm>
          <a:prstGeom prst="rect">
            <a:avLst/>
          </a:prstGeom>
          <a:solidFill>
            <a:schemeClr val="bg2">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dirty="0"/>
          </a:p>
        </p:txBody>
      </p:sp>
      <p:sp>
        <p:nvSpPr>
          <p:cNvPr id="12" name="TextBox 11">
            <a:extLst>
              <a:ext uri="{FF2B5EF4-FFF2-40B4-BE49-F238E27FC236}">
                <a16:creationId xmlns:a16="http://schemas.microsoft.com/office/drawing/2014/main" id="{9F2B07BC-882E-4C52-801F-42CCAAAB39D9}"/>
              </a:ext>
            </a:extLst>
          </p:cNvPr>
          <p:cNvSpPr txBox="1"/>
          <p:nvPr/>
        </p:nvSpPr>
        <p:spPr>
          <a:xfrm>
            <a:off x="4132729" y="1325244"/>
            <a:ext cx="3741271" cy="400110"/>
          </a:xfrm>
          <a:prstGeom prst="rect">
            <a:avLst/>
          </a:prstGeom>
          <a:noFill/>
        </p:spPr>
        <p:txBody>
          <a:bodyPr wrap="square" rtlCol="0" anchor="ctr">
            <a:spAutoFit/>
          </a:bodyPr>
          <a:lstStyle/>
          <a:p>
            <a:pPr algn="ctr">
              <a:defRPr/>
            </a:pPr>
            <a:r>
              <a:rPr lang="en-US" altLang="en-US" sz="2000" dirty="0">
                <a:solidFill>
                  <a:schemeClr val="bg1"/>
                </a:solidFill>
                <a:latin typeface="Arial Black" panose="020B0A04020102020204" pitchFamily="34" charset="0"/>
              </a:rPr>
              <a:t>Property and Equipment</a:t>
            </a:r>
            <a:endParaRPr lang="id-ID" altLang="en-US" sz="2000" dirty="0">
              <a:solidFill>
                <a:schemeClr val="bg1"/>
              </a:solidFill>
              <a:latin typeface="Arial Black" panose="020B0A04020102020204" pitchFamily="34" charset="0"/>
            </a:endParaRPr>
          </a:p>
        </p:txBody>
      </p:sp>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6748273"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Tangible property of P15,000 and up</a:t>
            </a:r>
          </a:p>
        </p:txBody>
      </p:sp>
      <p:sp>
        <p:nvSpPr>
          <p:cNvPr id="16" name="TextBox 26">
            <a:extLst>
              <a:ext uri="{FF2B5EF4-FFF2-40B4-BE49-F238E27FC236}">
                <a16:creationId xmlns:a16="http://schemas.microsoft.com/office/drawing/2014/main" id="{8F705249-79EC-4231-954D-3A16930C9C2E}"/>
              </a:ext>
            </a:extLst>
          </p:cNvPr>
          <p:cNvSpPr txBox="1"/>
          <p:nvPr/>
        </p:nvSpPr>
        <p:spPr>
          <a:xfrm>
            <a:off x="2721864" y="3147667"/>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Who is the SK’s Property Officer? </a:t>
            </a:r>
          </a:p>
        </p:txBody>
      </p:sp>
      <p:sp>
        <p:nvSpPr>
          <p:cNvPr id="17" name="Freeform 23">
            <a:extLst>
              <a:ext uri="{FF2B5EF4-FFF2-40B4-BE49-F238E27FC236}">
                <a16:creationId xmlns:a16="http://schemas.microsoft.com/office/drawing/2014/main" id="{5EADA860-115F-4822-A778-3768D64E91EB}"/>
              </a:ext>
            </a:extLst>
          </p:cNvPr>
          <p:cNvSpPr/>
          <p:nvPr/>
        </p:nvSpPr>
        <p:spPr>
          <a:xfrm>
            <a:off x="2264511" y="3103952"/>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3704761"/>
            <a:ext cx="87081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RA No. 9184</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4354546"/>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What records are maintained? </a:t>
            </a:r>
          </a:p>
        </p:txBody>
      </p:sp>
      <p:sp>
        <p:nvSpPr>
          <p:cNvPr id="23" name="Freeform 23">
            <a:extLst>
              <a:ext uri="{FF2B5EF4-FFF2-40B4-BE49-F238E27FC236}">
                <a16:creationId xmlns:a16="http://schemas.microsoft.com/office/drawing/2014/main" id="{D583F04A-E49D-4E0F-AF88-BC14B6BB0B6A}"/>
              </a:ext>
            </a:extLst>
          </p:cNvPr>
          <p:cNvSpPr/>
          <p:nvPr/>
        </p:nvSpPr>
        <p:spPr>
          <a:xfrm>
            <a:off x="2262326" y="3661584"/>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62325" y="4289274"/>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8" name="Group 17">
            <a:extLst>
              <a:ext uri="{FF2B5EF4-FFF2-40B4-BE49-F238E27FC236}">
                <a16:creationId xmlns:a16="http://schemas.microsoft.com/office/drawing/2014/main" id="{A082A476-FD92-4021-8926-5A0621EE3F98}"/>
              </a:ext>
            </a:extLst>
          </p:cNvPr>
          <p:cNvGrpSpPr/>
          <p:nvPr/>
        </p:nvGrpSpPr>
        <p:grpSpPr>
          <a:xfrm>
            <a:off x="7874000" y="3733800"/>
            <a:ext cx="4320209" cy="3124200"/>
            <a:chOff x="11811000" y="5600700"/>
            <a:chExt cx="6480313" cy="4686300"/>
          </a:xfrm>
        </p:grpSpPr>
        <p:pic>
          <p:nvPicPr>
            <p:cNvPr id="19" name="Google Shape;24;p11">
              <a:extLst>
                <a:ext uri="{FF2B5EF4-FFF2-40B4-BE49-F238E27FC236}">
                  <a16:creationId xmlns:a16="http://schemas.microsoft.com/office/drawing/2014/main" id="{D850643E-F640-4CE1-B868-BC02A7D90FC8}"/>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25" name="Google Shape;22;p10" descr="C:\Users\abby\Desktop\COA Style Guide\Assets\COA Logo.png">
              <a:extLst>
                <a:ext uri="{FF2B5EF4-FFF2-40B4-BE49-F238E27FC236}">
                  <a16:creationId xmlns:a16="http://schemas.microsoft.com/office/drawing/2014/main" id="{22C13DF1-4940-4CC0-808E-DF3AD22B0E44}"/>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27" name="Rectangle 26">
            <a:extLst>
              <a:ext uri="{FF2B5EF4-FFF2-40B4-BE49-F238E27FC236}">
                <a16:creationId xmlns:a16="http://schemas.microsoft.com/office/drawing/2014/main" id="{5E83CE8D-F501-48E6-9131-6F06CC5CF295}"/>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pic>
        <p:nvPicPr>
          <p:cNvPr id="28" name="Picture 27">
            <a:extLst>
              <a:ext uri="{FF2B5EF4-FFF2-40B4-BE49-F238E27FC236}">
                <a16:creationId xmlns:a16="http://schemas.microsoft.com/office/drawing/2014/main" id="{0F80B46C-8A59-432C-A973-7FD837D50D25}"/>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12586" y="152534"/>
            <a:ext cx="1166824" cy="1166824"/>
          </a:xfrm>
          <a:prstGeom prst="rect">
            <a:avLst/>
          </a:prstGeom>
        </p:spPr>
      </p:pic>
    </p:spTree>
    <p:extLst>
      <p:ext uri="{BB962C8B-B14F-4D97-AF65-F5344CB8AC3E}">
        <p14:creationId xmlns:p14="http://schemas.microsoft.com/office/powerpoint/2010/main" val="287958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84B51B8-6835-416A-87ED-155E344BDDC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4" y="-25400"/>
            <a:ext cx="12191999" cy="6883400"/>
          </a:xfrm>
          <a:prstGeom prst="rect">
            <a:avLst/>
          </a:prstGeom>
        </p:spPr>
      </p:pic>
      <p:sp>
        <p:nvSpPr>
          <p:cNvPr id="22" name="Freeform 4">
            <a:extLst>
              <a:ext uri="{FF2B5EF4-FFF2-40B4-BE49-F238E27FC236}">
                <a16:creationId xmlns:a16="http://schemas.microsoft.com/office/drawing/2014/main" id="{DB1A57EF-C3AA-464D-87DC-B3CD18F150BE}"/>
              </a:ext>
            </a:extLst>
          </p:cNvPr>
          <p:cNvSpPr/>
          <p:nvPr/>
        </p:nvSpPr>
        <p:spPr>
          <a:xfrm>
            <a:off x="0" y="-1"/>
            <a:ext cx="12192000" cy="6858001"/>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65882"/>
            </a:srgbClr>
          </a:solidFill>
        </p:spPr>
        <p:txBody>
          <a:bodyPr/>
          <a:lstStyle/>
          <a:p>
            <a:endParaRPr lang="en-PH"/>
          </a:p>
        </p:txBody>
      </p:sp>
      <p:sp>
        <p:nvSpPr>
          <p:cNvPr id="12" name="TextBox 11">
            <a:extLst>
              <a:ext uri="{FF2B5EF4-FFF2-40B4-BE49-F238E27FC236}">
                <a16:creationId xmlns:a16="http://schemas.microsoft.com/office/drawing/2014/main" id="{9F2B07BC-882E-4C52-801F-42CCAAAB39D9}"/>
              </a:ext>
            </a:extLst>
          </p:cNvPr>
          <p:cNvSpPr txBox="1"/>
          <p:nvPr/>
        </p:nvSpPr>
        <p:spPr>
          <a:xfrm>
            <a:off x="3815075" y="1250667"/>
            <a:ext cx="4561840" cy="646331"/>
          </a:xfrm>
          <a:prstGeom prst="rect">
            <a:avLst/>
          </a:prstGeom>
          <a:noFill/>
        </p:spPr>
        <p:txBody>
          <a:bodyPr wrap="square" rtlCol="0" anchor="ctr">
            <a:spAutoFit/>
          </a:bodyPr>
          <a:lstStyle/>
          <a:p>
            <a:pPr algn="ctr">
              <a:defRPr/>
            </a:pPr>
            <a:r>
              <a:rPr lang="en-US" altLang="en-US" dirty="0">
                <a:solidFill>
                  <a:schemeClr val="bg1"/>
                </a:solidFill>
                <a:latin typeface="Arial Black" panose="020B0A04020102020204" pitchFamily="34" charset="0"/>
              </a:rPr>
              <a:t>Financial Statements and Other Reports</a:t>
            </a:r>
          </a:p>
        </p:txBody>
      </p:sp>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6748273"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Statement of Receipts and Payments (SRP)</a:t>
            </a:r>
          </a:p>
        </p:txBody>
      </p:sp>
      <p:sp>
        <p:nvSpPr>
          <p:cNvPr id="16" name="TextBox 26">
            <a:extLst>
              <a:ext uri="{FF2B5EF4-FFF2-40B4-BE49-F238E27FC236}">
                <a16:creationId xmlns:a16="http://schemas.microsoft.com/office/drawing/2014/main" id="{8F705249-79EC-4231-954D-3A16930C9C2E}"/>
              </a:ext>
            </a:extLst>
          </p:cNvPr>
          <p:cNvSpPr txBox="1"/>
          <p:nvPr/>
        </p:nvSpPr>
        <p:spPr>
          <a:xfrm>
            <a:off x="2721864" y="3147667"/>
            <a:ext cx="84033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Statement of Comparison of Budget and Actual Amounts (SCBAA)</a:t>
            </a:r>
          </a:p>
        </p:txBody>
      </p:sp>
      <p:sp>
        <p:nvSpPr>
          <p:cNvPr id="17" name="Freeform 23">
            <a:extLst>
              <a:ext uri="{FF2B5EF4-FFF2-40B4-BE49-F238E27FC236}">
                <a16:creationId xmlns:a16="http://schemas.microsoft.com/office/drawing/2014/main" id="{5EADA860-115F-4822-A778-3768D64E91EB}"/>
              </a:ext>
            </a:extLst>
          </p:cNvPr>
          <p:cNvSpPr/>
          <p:nvPr/>
        </p:nvSpPr>
        <p:spPr>
          <a:xfrm>
            <a:off x="2264511" y="3103952"/>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3704761"/>
            <a:ext cx="8708137" cy="276999"/>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Notes to Financial Statements</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4354546"/>
            <a:ext cx="8403337" cy="553998"/>
          </a:xfrm>
          <a:prstGeom prst="rect">
            <a:avLst/>
          </a:prstGeom>
        </p:spPr>
        <p:txBody>
          <a:bodyPr wrap="square" lIns="0" tIns="0" rIns="0" bIns="0" rtlCol="0" anchor="t">
            <a:spAutoFit/>
          </a:bodyPr>
          <a:lstStyle/>
          <a:p>
            <a:r>
              <a:rPr lang="en-US" dirty="0">
                <a:solidFill>
                  <a:srgbClr val="FFFFFF"/>
                </a:solidFill>
                <a:latin typeface="Segoe UI Semibold" panose="020B0702040204020203" pitchFamily="34" charset="0"/>
                <a:cs typeface="Segoe UI Semibold" panose="020B0702040204020203" pitchFamily="34" charset="0"/>
              </a:rPr>
              <a:t>Report on Inventory of Purchased Supplies and Materials (RIPSM) /</a:t>
            </a:r>
          </a:p>
          <a:p>
            <a:r>
              <a:rPr lang="en-US" dirty="0">
                <a:solidFill>
                  <a:srgbClr val="FFFFFF"/>
                </a:solidFill>
                <a:latin typeface="Segoe UI Semibold" panose="020B0702040204020203" pitchFamily="34" charset="0"/>
                <a:cs typeface="Segoe UI Semibold" panose="020B0702040204020203" pitchFamily="34" charset="0"/>
              </a:rPr>
              <a:t>Report on Inventory of Donated Supplies and Materials (RIDSM)</a:t>
            </a:r>
          </a:p>
        </p:txBody>
      </p:sp>
      <p:sp>
        <p:nvSpPr>
          <p:cNvPr id="23" name="Freeform 23">
            <a:extLst>
              <a:ext uri="{FF2B5EF4-FFF2-40B4-BE49-F238E27FC236}">
                <a16:creationId xmlns:a16="http://schemas.microsoft.com/office/drawing/2014/main" id="{D583F04A-E49D-4E0F-AF88-BC14B6BB0B6A}"/>
              </a:ext>
            </a:extLst>
          </p:cNvPr>
          <p:cNvSpPr/>
          <p:nvPr/>
        </p:nvSpPr>
        <p:spPr>
          <a:xfrm>
            <a:off x="2262326" y="3661584"/>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62325" y="4289274"/>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9" name="Group 18">
            <a:extLst>
              <a:ext uri="{FF2B5EF4-FFF2-40B4-BE49-F238E27FC236}">
                <a16:creationId xmlns:a16="http://schemas.microsoft.com/office/drawing/2014/main" id="{1AEE0C3F-5585-49C1-85DD-7EB77E08D595}"/>
              </a:ext>
            </a:extLst>
          </p:cNvPr>
          <p:cNvGrpSpPr/>
          <p:nvPr/>
        </p:nvGrpSpPr>
        <p:grpSpPr>
          <a:xfrm>
            <a:off x="7874000" y="3733800"/>
            <a:ext cx="4320209" cy="3124200"/>
            <a:chOff x="11811000" y="5600700"/>
            <a:chExt cx="6480313" cy="4686300"/>
          </a:xfrm>
        </p:grpSpPr>
        <p:pic>
          <p:nvPicPr>
            <p:cNvPr id="25" name="Google Shape;24;p11">
              <a:extLst>
                <a:ext uri="{FF2B5EF4-FFF2-40B4-BE49-F238E27FC236}">
                  <a16:creationId xmlns:a16="http://schemas.microsoft.com/office/drawing/2014/main" id="{0E619142-EADE-4A57-B380-7F302829AC80}"/>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26" name="Google Shape;22;p10" descr="C:\Users\abby\Desktop\COA Style Guide\Assets\COA Logo.png">
              <a:extLst>
                <a:ext uri="{FF2B5EF4-FFF2-40B4-BE49-F238E27FC236}">
                  <a16:creationId xmlns:a16="http://schemas.microsoft.com/office/drawing/2014/main" id="{AB6E0BAE-5F89-4E0D-BA1D-DE44DA348C1A}"/>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28" name="Rectangle 27">
            <a:extLst>
              <a:ext uri="{FF2B5EF4-FFF2-40B4-BE49-F238E27FC236}">
                <a16:creationId xmlns:a16="http://schemas.microsoft.com/office/drawing/2014/main" id="{729DDB6F-8B27-4476-8FC5-A64B22E61901}"/>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pic>
        <p:nvPicPr>
          <p:cNvPr id="29" name="Picture 28">
            <a:extLst>
              <a:ext uri="{FF2B5EF4-FFF2-40B4-BE49-F238E27FC236}">
                <a16:creationId xmlns:a16="http://schemas.microsoft.com/office/drawing/2014/main" id="{9068C561-F423-4B04-AF23-31B2A77EDD9D}"/>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68013" y="399718"/>
            <a:ext cx="692147" cy="807505"/>
          </a:xfrm>
          <a:prstGeom prst="rect">
            <a:avLst/>
          </a:prstGeom>
        </p:spPr>
      </p:pic>
    </p:spTree>
    <p:extLst>
      <p:ext uri="{BB962C8B-B14F-4D97-AF65-F5344CB8AC3E}">
        <p14:creationId xmlns:p14="http://schemas.microsoft.com/office/powerpoint/2010/main" val="3884962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84B51B8-6835-416A-87ED-155E344BDDC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4" y="-25400"/>
            <a:ext cx="12191999" cy="6883400"/>
          </a:xfrm>
          <a:prstGeom prst="rect">
            <a:avLst/>
          </a:prstGeom>
        </p:spPr>
      </p:pic>
      <p:sp>
        <p:nvSpPr>
          <p:cNvPr id="31" name="Freeform 4">
            <a:extLst>
              <a:ext uri="{FF2B5EF4-FFF2-40B4-BE49-F238E27FC236}">
                <a16:creationId xmlns:a16="http://schemas.microsoft.com/office/drawing/2014/main" id="{F37DCB01-29B2-427D-AB91-4B2FB0D25D33}"/>
              </a:ext>
            </a:extLst>
          </p:cNvPr>
          <p:cNvSpPr/>
          <p:nvPr/>
        </p:nvSpPr>
        <p:spPr>
          <a:xfrm>
            <a:off x="0" y="-1"/>
            <a:ext cx="12192000" cy="6858001"/>
          </a:xfrm>
          <a:custGeom>
            <a:avLst/>
            <a:gdLst/>
            <a:ahLst/>
            <a:cxnLst/>
            <a:rect l="l" t="t" r="r" b="b"/>
            <a:pathLst>
              <a:path w="4899472" h="2709333">
                <a:moveTo>
                  <a:pt x="0" y="0"/>
                </a:moveTo>
                <a:lnTo>
                  <a:pt x="4899472" y="0"/>
                </a:lnTo>
                <a:lnTo>
                  <a:pt x="4899472" y="2709333"/>
                </a:lnTo>
                <a:lnTo>
                  <a:pt x="0" y="2709333"/>
                </a:lnTo>
                <a:close/>
              </a:path>
            </a:pathLst>
          </a:custGeom>
          <a:solidFill>
            <a:srgbClr val="012162">
              <a:alpha val="65882"/>
            </a:srgbClr>
          </a:solidFill>
        </p:spPr>
        <p:txBody>
          <a:bodyPr/>
          <a:lstStyle/>
          <a:p>
            <a:endParaRPr lang="en-PH"/>
          </a:p>
        </p:txBody>
      </p:sp>
      <p:sp>
        <p:nvSpPr>
          <p:cNvPr id="14" name="Freeform 23">
            <a:extLst>
              <a:ext uri="{FF2B5EF4-FFF2-40B4-BE49-F238E27FC236}">
                <a16:creationId xmlns:a16="http://schemas.microsoft.com/office/drawing/2014/main" id="{CA88B312-F01B-4408-9EB7-5E6532940813}"/>
              </a:ext>
            </a:extLst>
          </p:cNvPr>
          <p:cNvSpPr/>
          <p:nvPr/>
        </p:nvSpPr>
        <p:spPr>
          <a:xfrm>
            <a:off x="2264511" y="251460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TextBox 24">
            <a:extLst>
              <a:ext uri="{FF2B5EF4-FFF2-40B4-BE49-F238E27FC236}">
                <a16:creationId xmlns:a16="http://schemas.microsoft.com/office/drawing/2014/main" id="{928ECAB9-668D-4C5F-B831-6324FFAA855E}"/>
              </a:ext>
            </a:extLst>
          </p:cNvPr>
          <p:cNvSpPr txBox="1"/>
          <p:nvPr/>
        </p:nvSpPr>
        <p:spPr>
          <a:xfrm>
            <a:off x="2721864" y="2573327"/>
            <a:ext cx="8574493" cy="589905"/>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Report on Inventory of Purchased Property &amp; Equipment (RIPPE) / </a:t>
            </a:r>
          </a:p>
          <a:p>
            <a:pPr>
              <a:lnSpc>
                <a:spcPts val="2323"/>
              </a:lnSpc>
            </a:pPr>
            <a:r>
              <a:rPr lang="en-US" dirty="0">
                <a:solidFill>
                  <a:srgbClr val="FFFFFF"/>
                </a:solidFill>
                <a:latin typeface="Segoe UI Semibold" panose="020B0702040204020203" pitchFamily="34" charset="0"/>
                <a:cs typeface="Segoe UI Semibold" panose="020B0702040204020203" pitchFamily="34" charset="0"/>
              </a:rPr>
              <a:t>Report on Inventory of Donated Property &amp; Equipment (RIDPE)</a:t>
            </a:r>
          </a:p>
        </p:txBody>
      </p:sp>
      <p:sp>
        <p:nvSpPr>
          <p:cNvPr id="20" name="TextBox 17">
            <a:extLst>
              <a:ext uri="{FF2B5EF4-FFF2-40B4-BE49-F238E27FC236}">
                <a16:creationId xmlns:a16="http://schemas.microsoft.com/office/drawing/2014/main" id="{C4088245-25D5-41F3-A714-710456165393}"/>
              </a:ext>
            </a:extLst>
          </p:cNvPr>
          <p:cNvSpPr txBox="1"/>
          <p:nvPr/>
        </p:nvSpPr>
        <p:spPr>
          <a:xfrm>
            <a:off x="2721864" y="3381204"/>
            <a:ext cx="8708137"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Summary of Budget, Commitments, Payments and Balances (SBCPB)</a:t>
            </a:r>
          </a:p>
        </p:txBody>
      </p:sp>
      <p:sp>
        <p:nvSpPr>
          <p:cNvPr id="21" name="TextBox 19">
            <a:extLst>
              <a:ext uri="{FF2B5EF4-FFF2-40B4-BE49-F238E27FC236}">
                <a16:creationId xmlns:a16="http://schemas.microsoft.com/office/drawing/2014/main" id="{F0B66F55-D541-4CD0-B829-C9A76BF010FD}"/>
              </a:ext>
            </a:extLst>
          </p:cNvPr>
          <p:cNvSpPr txBox="1"/>
          <p:nvPr/>
        </p:nvSpPr>
        <p:spPr>
          <a:xfrm>
            <a:off x="2721864" y="3994645"/>
            <a:ext cx="8927211"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Summary of Special Purpose Fund, Commitments, Payments and Balances (SSPFCPB)</a:t>
            </a:r>
          </a:p>
        </p:txBody>
      </p:sp>
      <p:sp>
        <p:nvSpPr>
          <p:cNvPr id="23" name="Freeform 23">
            <a:extLst>
              <a:ext uri="{FF2B5EF4-FFF2-40B4-BE49-F238E27FC236}">
                <a16:creationId xmlns:a16="http://schemas.microsoft.com/office/drawing/2014/main" id="{D583F04A-E49D-4E0F-AF88-BC14B6BB0B6A}"/>
              </a:ext>
            </a:extLst>
          </p:cNvPr>
          <p:cNvSpPr/>
          <p:nvPr/>
        </p:nvSpPr>
        <p:spPr>
          <a:xfrm>
            <a:off x="2262326" y="3338027"/>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4" name="Freeform 23">
            <a:extLst>
              <a:ext uri="{FF2B5EF4-FFF2-40B4-BE49-F238E27FC236}">
                <a16:creationId xmlns:a16="http://schemas.microsoft.com/office/drawing/2014/main" id="{39D7FFCC-1B09-41F5-BBFC-869A95AE0448}"/>
              </a:ext>
            </a:extLst>
          </p:cNvPr>
          <p:cNvSpPr/>
          <p:nvPr/>
        </p:nvSpPr>
        <p:spPr>
          <a:xfrm>
            <a:off x="2262325" y="3965717"/>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9" name="TextBox 19">
            <a:extLst>
              <a:ext uri="{FF2B5EF4-FFF2-40B4-BE49-F238E27FC236}">
                <a16:creationId xmlns:a16="http://schemas.microsoft.com/office/drawing/2014/main" id="{6AE7DEDD-F3BD-4775-BB83-AD9EEBC4548A}"/>
              </a:ext>
            </a:extLst>
          </p:cNvPr>
          <p:cNvSpPr txBox="1"/>
          <p:nvPr/>
        </p:nvSpPr>
        <p:spPr>
          <a:xfrm>
            <a:off x="2721864" y="4619061"/>
            <a:ext cx="8403337"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Bank Reconciliation Statement (BRS)</a:t>
            </a:r>
          </a:p>
        </p:txBody>
      </p:sp>
      <p:sp>
        <p:nvSpPr>
          <p:cNvPr id="22" name="Freeform 23">
            <a:extLst>
              <a:ext uri="{FF2B5EF4-FFF2-40B4-BE49-F238E27FC236}">
                <a16:creationId xmlns:a16="http://schemas.microsoft.com/office/drawing/2014/main" id="{D61773E6-D71A-4D3F-AF52-8129A3CFDEC1}"/>
              </a:ext>
            </a:extLst>
          </p:cNvPr>
          <p:cNvSpPr/>
          <p:nvPr/>
        </p:nvSpPr>
        <p:spPr>
          <a:xfrm>
            <a:off x="2262325" y="4605079"/>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5" name="TextBox 19">
            <a:extLst>
              <a:ext uri="{FF2B5EF4-FFF2-40B4-BE49-F238E27FC236}">
                <a16:creationId xmlns:a16="http://schemas.microsoft.com/office/drawing/2014/main" id="{68619D1B-5218-4697-A0C2-C9FBBDE330D0}"/>
              </a:ext>
            </a:extLst>
          </p:cNvPr>
          <p:cNvSpPr txBox="1"/>
          <p:nvPr/>
        </p:nvSpPr>
        <p:spPr>
          <a:xfrm>
            <a:off x="2721864" y="5268348"/>
            <a:ext cx="8403337" cy="273473"/>
          </a:xfrm>
          <a:prstGeom prst="rect">
            <a:avLst/>
          </a:prstGeom>
        </p:spPr>
        <p:txBody>
          <a:bodyPr wrap="square" lIns="0" tIns="0" rIns="0" bIns="0" rtlCol="0" anchor="t">
            <a:spAutoFit/>
          </a:bodyPr>
          <a:lstStyle/>
          <a:p>
            <a:pPr>
              <a:lnSpc>
                <a:spcPts val="2323"/>
              </a:lnSpc>
            </a:pPr>
            <a:r>
              <a:rPr lang="en-US" dirty="0">
                <a:solidFill>
                  <a:srgbClr val="FFFFFF"/>
                </a:solidFill>
                <a:latin typeface="Segoe UI Semibold" panose="020B0702040204020203" pitchFamily="34" charset="0"/>
                <a:cs typeface="Segoe UI Semibold" panose="020B0702040204020203" pitchFamily="34" charset="0"/>
              </a:rPr>
              <a:t>Registry of Accountability for Accountable Forms (RAAF)</a:t>
            </a:r>
          </a:p>
        </p:txBody>
      </p:sp>
      <p:sp>
        <p:nvSpPr>
          <p:cNvPr id="26" name="Freeform 23">
            <a:extLst>
              <a:ext uri="{FF2B5EF4-FFF2-40B4-BE49-F238E27FC236}">
                <a16:creationId xmlns:a16="http://schemas.microsoft.com/office/drawing/2014/main" id="{223F8D60-30EA-4830-A922-2DC319F34169}"/>
              </a:ext>
            </a:extLst>
          </p:cNvPr>
          <p:cNvSpPr/>
          <p:nvPr/>
        </p:nvSpPr>
        <p:spPr>
          <a:xfrm>
            <a:off x="2262325" y="5245280"/>
            <a:ext cx="337323" cy="375848"/>
          </a:xfrm>
          <a:custGeom>
            <a:avLst/>
            <a:gdLst/>
            <a:ahLst/>
            <a:cxnLst/>
            <a:rect l="l" t="t" r="r" b="b"/>
            <a:pathLst>
              <a:path w="674647" h="751696">
                <a:moveTo>
                  <a:pt x="0" y="0"/>
                </a:moveTo>
                <a:lnTo>
                  <a:pt x="674647" y="0"/>
                </a:lnTo>
                <a:lnTo>
                  <a:pt x="674647" y="751696"/>
                </a:lnTo>
                <a:lnTo>
                  <a:pt x="0" y="75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27" name="Group 26">
            <a:extLst>
              <a:ext uri="{FF2B5EF4-FFF2-40B4-BE49-F238E27FC236}">
                <a16:creationId xmlns:a16="http://schemas.microsoft.com/office/drawing/2014/main" id="{8A7C382C-026D-438A-B12A-4151173C60B1}"/>
              </a:ext>
            </a:extLst>
          </p:cNvPr>
          <p:cNvGrpSpPr/>
          <p:nvPr/>
        </p:nvGrpSpPr>
        <p:grpSpPr>
          <a:xfrm>
            <a:off x="7874000" y="3733800"/>
            <a:ext cx="4320209" cy="3124200"/>
            <a:chOff x="11811000" y="5600700"/>
            <a:chExt cx="6480313" cy="4686300"/>
          </a:xfrm>
        </p:grpSpPr>
        <p:pic>
          <p:nvPicPr>
            <p:cNvPr id="28" name="Google Shape;24;p11">
              <a:extLst>
                <a:ext uri="{FF2B5EF4-FFF2-40B4-BE49-F238E27FC236}">
                  <a16:creationId xmlns:a16="http://schemas.microsoft.com/office/drawing/2014/main" id="{448801BB-8F5C-418D-838F-01F3E6A620B2}"/>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30" name="Google Shape;22;p10" descr="C:\Users\abby\Desktop\COA Style Guide\Assets\COA Logo.png">
              <a:extLst>
                <a:ext uri="{FF2B5EF4-FFF2-40B4-BE49-F238E27FC236}">
                  <a16:creationId xmlns:a16="http://schemas.microsoft.com/office/drawing/2014/main" id="{B296B86B-94B5-410E-B5E7-1E1FEF4860F3}"/>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
        <p:nvSpPr>
          <p:cNvPr id="29" name="TextBox 28">
            <a:extLst>
              <a:ext uri="{FF2B5EF4-FFF2-40B4-BE49-F238E27FC236}">
                <a16:creationId xmlns:a16="http://schemas.microsoft.com/office/drawing/2014/main" id="{78F2FD7E-8D37-4BD2-9340-C59846B67716}"/>
              </a:ext>
            </a:extLst>
          </p:cNvPr>
          <p:cNvSpPr txBox="1"/>
          <p:nvPr/>
        </p:nvSpPr>
        <p:spPr>
          <a:xfrm>
            <a:off x="3815075" y="1250667"/>
            <a:ext cx="4561840" cy="646331"/>
          </a:xfrm>
          <a:prstGeom prst="rect">
            <a:avLst/>
          </a:prstGeom>
          <a:noFill/>
        </p:spPr>
        <p:txBody>
          <a:bodyPr wrap="square" rtlCol="0" anchor="ctr">
            <a:spAutoFit/>
          </a:bodyPr>
          <a:lstStyle/>
          <a:p>
            <a:pPr algn="ctr">
              <a:defRPr/>
            </a:pPr>
            <a:r>
              <a:rPr lang="en-US" altLang="en-US" dirty="0">
                <a:solidFill>
                  <a:schemeClr val="bg1"/>
                </a:solidFill>
                <a:latin typeface="Arial Black" panose="020B0A04020102020204" pitchFamily="34" charset="0"/>
              </a:rPr>
              <a:t>Financial Statements and Other Reports</a:t>
            </a:r>
          </a:p>
        </p:txBody>
      </p:sp>
      <p:sp>
        <p:nvSpPr>
          <p:cNvPr id="33" name="Rectangle 32">
            <a:extLst>
              <a:ext uri="{FF2B5EF4-FFF2-40B4-BE49-F238E27FC236}">
                <a16:creationId xmlns:a16="http://schemas.microsoft.com/office/drawing/2014/main" id="{3CD42FE3-A553-4440-8A68-6860CF88FD04}"/>
              </a:ext>
            </a:extLst>
          </p:cNvPr>
          <p:cNvSpPr/>
          <p:nvPr/>
        </p:nvSpPr>
        <p:spPr>
          <a:xfrm rot="5400000">
            <a:off x="6068784" y="-253780"/>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pic>
        <p:nvPicPr>
          <p:cNvPr id="34" name="Picture 33">
            <a:extLst>
              <a:ext uri="{FF2B5EF4-FFF2-40B4-BE49-F238E27FC236}">
                <a16:creationId xmlns:a16="http://schemas.microsoft.com/office/drawing/2014/main" id="{A39F8B97-B773-491D-90BB-AE16565A3606}"/>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68013" y="399718"/>
            <a:ext cx="692147" cy="807505"/>
          </a:xfrm>
          <a:prstGeom prst="rect">
            <a:avLst/>
          </a:prstGeom>
        </p:spPr>
      </p:pic>
    </p:spTree>
    <p:extLst>
      <p:ext uri="{BB962C8B-B14F-4D97-AF65-F5344CB8AC3E}">
        <p14:creationId xmlns:p14="http://schemas.microsoft.com/office/powerpoint/2010/main" val="3198165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5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anim calcmode="lin" valueType="num">
                                      <p:cBhvr>
                                        <p:cTn id="24" dur="500" fill="hold"/>
                                        <p:tgtEl>
                                          <p:spTgt spid="20"/>
                                        </p:tgtEl>
                                        <p:attrNameLst>
                                          <p:attrName>ppt_x</p:attrName>
                                        </p:attrNameLst>
                                      </p:cBhvr>
                                      <p:tavLst>
                                        <p:tav tm="0">
                                          <p:val>
                                            <p:strVal val="#ppt_x"/>
                                          </p:val>
                                        </p:tav>
                                        <p:tav tm="100000">
                                          <p:val>
                                            <p:strVal val="#ppt_x"/>
                                          </p:val>
                                        </p:tav>
                                      </p:tavLst>
                                    </p:anim>
                                    <p:anim calcmode="lin" valueType="num">
                                      <p:cBhvr>
                                        <p:cTn id="25" dur="500" fill="hold"/>
                                        <p:tgtEl>
                                          <p:spTgt spid="2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5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5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anim calcmode="lin" valueType="num">
                                      <p:cBhvr>
                                        <p:cTn id="41" dur="500" fill="hold"/>
                                        <p:tgtEl>
                                          <p:spTgt spid="22"/>
                                        </p:tgtEl>
                                        <p:attrNameLst>
                                          <p:attrName>ppt_x</p:attrName>
                                        </p:attrNameLst>
                                      </p:cBhvr>
                                      <p:tavLst>
                                        <p:tav tm="0">
                                          <p:val>
                                            <p:strVal val="#ppt_x"/>
                                          </p:val>
                                        </p:tav>
                                        <p:tav tm="100000">
                                          <p:val>
                                            <p:strVal val="#ppt_x"/>
                                          </p:val>
                                        </p:tav>
                                      </p:tavLst>
                                    </p:anim>
                                    <p:anim calcmode="lin" valueType="num">
                                      <p:cBhvr>
                                        <p:cTn id="42" dur="5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50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anim calcmode="lin" valueType="num">
                                      <p:cBhvr>
                                        <p:cTn id="52" dur="500" fill="hold"/>
                                        <p:tgtEl>
                                          <p:spTgt spid="26"/>
                                        </p:tgtEl>
                                        <p:attrNameLst>
                                          <p:attrName>ppt_x</p:attrName>
                                        </p:attrNameLst>
                                      </p:cBhvr>
                                      <p:tavLst>
                                        <p:tav tm="0">
                                          <p:val>
                                            <p:strVal val="#ppt_x"/>
                                          </p:val>
                                        </p:tav>
                                        <p:tav tm="100000">
                                          <p:val>
                                            <p:strVal val="#ppt_x"/>
                                          </p:val>
                                        </p:tav>
                                      </p:tavLst>
                                    </p:anim>
                                    <p:anim calcmode="lin" valueType="num">
                                      <p:cBhvr>
                                        <p:cTn id="53" dur="5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anim calcmode="lin" valueType="num">
                                      <p:cBhvr>
                                        <p:cTn id="57" dur="500" fill="hold"/>
                                        <p:tgtEl>
                                          <p:spTgt spid="25"/>
                                        </p:tgtEl>
                                        <p:attrNameLst>
                                          <p:attrName>ppt_x</p:attrName>
                                        </p:attrNameLst>
                                      </p:cBhvr>
                                      <p:tavLst>
                                        <p:tav tm="0">
                                          <p:val>
                                            <p:strVal val="#ppt_x"/>
                                          </p:val>
                                        </p:tav>
                                        <p:tav tm="100000">
                                          <p:val>
                                            <p:strVal val="#ppt_x"/>
                                          </p:val>
                                        </p:tav>
                                      </p:tavLst>
                                    </p:anim>
                                    <p:anim calcmode="lin" valueType="num">
                                      <p:cBhvr>
                                        <p:cTn id="5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19"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88CB0A-FB61-42D9-8DF5-57517984A342}"/>
              </a:ext>
            </a:extLst>
          </p:cNvPr>
          <p:cNvSpPr/>
          <p:nvPr/>
        </p:nvSpPr>
        <p:spPr>
          <a:xfrm>
            <a:off x="4495798" y="-1"/>
            <a:ext cx="76962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nvGrpSpPr>
          <p:cNvPr id="6" name="Group 5">
            <a:extLst>
              <a:ext uri="{FF2B5EF4-FFF2-40B4-BE49-F238E27FC236}">
                <a16:creationId xmlns:a16="http://schemas.microsoft.com/office/drawing/2014/main" id="{24778E36-5EB2-4E4E-AE52-31BA426784A7}"/>
              </a:ext>
            </a:extLst>
          </p:cNvPr>
          <p:cNvGrpSpPr/>
          <p:nvPr/>
        </p:nvGrpSpPr>
        <p:grpSpPr>
          <a:xfrm>
            <a:off x="7874000" y="3733800"/>
            <a:ext cx="4320209" cy="3124200"/>
            <a:chOff x="11811000" y="5600700"/>
            <a:chExt cx="6480313" cy="4686300"/>
          </a:xfrm>
        </p:grpSpPr>
        <p:pic>
          <p:nvPicPr>
            <p:cNvPr id="7" name="Google Shape;24;p11">
              <a:extLst>
                <a:ext uri="{FF2B5EF4-FFF2-40B4-BE49-F238E27FC236}">
                  <a16:creationId xmlns:a16="http://schemas.microsoft.com/office/drawing/2014/main" id="{F050E9C1-E5F9-4682-B491-00A161B4F516}"/>
                </a:ext>
              </a:extLst>
            </p:cNvPr>
            <p:cNvPicPr preferRelativeResize="0"/>
            <p:nvPr/>
          </p:nvPicPr>
          <p:blipFill rotWithShape="1">
            <a:blip r:embed="rId3">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8" name="Google Shape;22;p10" descr="C:\Users\abby\Desktop\COA Style Guide\Assets\COA Logo.png">
              <a:extLst>
                <a:ext uri="{FF2B5EF4-FFF2-40B4-BE49-F238E27FC236}">
                  <a16:creationId xmlns:a16="http://schemas.microsoft.com/office/drawing/2014/main" id="{9BC630FB-BD79-47F8-9878-CB5C4D692590}"/>
                </a:ext>
              </a:extLst>
            </p:cNvPr>
            <p:cNvPicPr preferRelativeResize="0"/>
            <p:nvPr/>
          </p:nvPicPr>
          <p:blipFill rotWithShape="1">
            <a:blip r:embed="rId4">
              <a:alphaModFix/>
            </a:blip>
            <a:srcRect/>
            <a:stretch/>
          </p:blipFill>
          <p:spPr>
            <a:xfrm>
              <a:off x="16306800" y="8343900"/>
              <a:ext cx="1676400" cy="1628775"/>
            </a:xfrm>
            <a:prstGeom prst="rect">
              <a:avLst/>
            </a:prstGeom>
            <a:noFill/>
            <a:ln>
              <a:noFill/>
            </a:ln>
          </p:spPr>
        </p:pic>
      </p:grpSp>
      <p:pic>
        <p:nvPicPr>
          <p:cNvPr id="12" name="Picture 11">
            <a:extLst>
              <a:ext uri="{FF2B5EF4-FFF2-40B4-BE49-F238E27FC236}">
                <a16:creationId xmlns:a16="http://schemas.microsoft.com/office/drawing/2014/main" id="{D6308127-383F-4B65-AC8F-C6DE7064C41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90" r="19883"/>
          <a:stretch/>
        </p:blipFill>
        <p:spPr>
          <a:xfrm>
            <a:off x="-1" y="1"/>
            <a:ext cx="4560849" cy="6858000"/>
          </a:xfrm>
          <a:prstGeom prst="rect">
            <a:avLst/>
          </a:prstGeom>
        </p:spPr>
      </p:pic>
      <p:sp>
        <p:nvSpPr>
          <p:cNvPr id="14" name="Rectangle 13">
            <a:extLst>
              <a:ext uri="{FF2B5EF4-FFF2-40B4-BE49-F238E27FC236}">
                <a16:creationId xmlns:a16="http://schemas.microsoft.com/office/drawing/2014/main" id="{09C1284B-5BB8-43DC-98CE-A9A2B36C9160}"/>
              </a:ext>
            </a:extLst>
          </p:cNvPr>
          <p:cNvSpPr/>
          <p:nvPr/>
        </p:nvSpPr>
        <p:spPr>
          <a:xfrm>
            <a:off x="0" y="-2"/>
            <a:ext cx="4561953" cy="6858000"/>
          </a:xfrm>
          <a:prstGeom prst="rect">
            <a:avLst/>
          </a:prstGeom>
          <a:solidFill>
            <a:srgbClr val="24496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TextBox 10"/>
          <p:cNvSpPr txBox="1"/>
          <p:nvPr/>
        </p:nvSpPr>
        <p:spPr>
          <a:xfrm>
            <a:off x="5066760" y="2334294"/>
            <a:ext cx="6607080" cy="2308324"/>
          </a:xfrm>
          <a:prstGeom prst="rect">
            <a:avLst/>
          </a:prstGeom>
        </p:spPr>
        <p:txBody>
          <a:bodyPr wrap="square" lIns="0" tIns="0" rIns="0" bIns="0" rtlCol="0" anchor="t">
            <a:spAutoFit/>
          </a:bodyPr>
          <a:lstStyle/>
          <a:p>
            <a:r>
              <a:rPr lang="en-US" sz="3000" dirty="0">
                <a:solidFill>
                  <a:schemeClr val="bg1"/>
                </a:solidFill>
                <a:latin typeface="Segoe UI Semibold" panose="020B0702040204020203" pitchFamily="34" charset="0"/>
                <a:cs typeface="Segoe UI Semibold" panose="020B0702040204020203" pitchFamily="34" charset="0"/>
              </a:rPr>
              <a:t>All accountable forms, records, registers, registries, DVs and SDs, and reports of SK shall be made available for audit by the COA Auditor concerned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E19A64-E219-4106-8AB3-45FEA07AC09E}"/>
              </a:ext>
            </a:extLst>
          </p:cNvPr>
          <p:cNvSpPr/>
          <p:nvPr/>
        </p:nvSpPr>
        <p:spPr>
          <a:xfrm>
            <a:off x="4495798" y="-1"/>
            <a:ext cx="7696201"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nvGrpSpPr>
          <p:cNvPr id="7" name="Group 6">
            <a:extLst>
              <a:ext uri="{FF2B5EF4-FFF2-40B4-BE49-F238E27FC236}">
                <a16:creationId xmlns:a16="http://schemas.microsoft.com/office/drawing/2014/main" id="{60F56DC8-9AF8-430A-9369-21B728918632}"/>
              </a:ext>
            </a:extLst>
          </p:cNvPr>
          <p:cNvGrpSpPr/>
          <p:nvPr/>
        </p:nvGrpSpPr>
        <p:grpSpPr>
          <a:xfrm>
            <a:off x="7874000" y="3733800"/>
            <a:ext cx="4320209" cy="3124200"/>
            <a:chOff x="11811000" y="5600700"/>
            <a:chExt cx="6480313" cy="4686300"/>
          </a:xfrm>
        </p:grpSpPr>
        <p:pic>
          <p:nvPicPr>
            <p:cNvPr id="8" name="Google Shape;24;p11">
              <a:extLst>
                <a:ext uri="{FF2B5EF4-FFF2-40B4-BE49-F238E27FC236}">
                  <a16:creationId xmlns:a16="http://schemas.microsoft.com/office/drawing/2014/main" id="{BEAD4C38-72D9-425E-B6F6-EA1947FAD3A3}"/>
                </a:ext>
              </a:extLst>
            </p:cNvPr>
            <p:cNvPicPr preferRelativeResize="0"/>
            <p:nvPr/>
          </p:nvPicPr>
          <p:blipFill rotWithShape="1">
            <a:blip r:embed="rId3">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9" name="Google Shape;22;p10" descr="C:\Users\abby\Desktop\COA Style Guide\Assets\COA Logo.png">
              <a:extLst>
                <a:ext uri="{FF2B5EF4-FFF2-40B4-BE49-F238E27FC236}">
                  <a16:creationId xmlns:a16="http://schemas.microsoft.com/office/drawing/2014/main" id="{7ECC23D8-4693-45B6-A4E8-E41486CE3EB7}"/>
                </a:ext>
              </a:extLst>
            </p:cNvPr>
            <p:cNvPicPr preferRelativeResize="0"/>
            <p:nvPr/>
          </p:nvPicPr>
          <p:blipFill rotWithShape="1">
            <a:blip r:embed="rId4">
              <a:alphaModFix/>
            </a:blip>
            <a:srcRect/>
            <a:stretch/>
          </p:blipFill>
          <p:spPr>
            <a:xfrm>
              <a:off x="16306800" y="8343900"/>
              <a:ext cx="1676400" cy="1628775"/>
            </a:xfrm>
            <a:prstGeom prst="rect">
              <a:avLst/>
            </a:prstGeom>
            <a:noFill/>
            <a:ln>
              <a:noFill/>
            </a:ln>
          </p:spPr>
        </p:pic>
      </p:grpSp>
      <p:sp>
        <p:nvSpPr>
          <p:cNvPr id="10" name="TextBox 10"/>
          <p:cNvSpPr txBox="1"/>
          <p:nvPr/>
        </p:nvSpPr>
        <p:spPr>
          <a:xfrm>
            <a:off x="4913704" y="2662535"/>
            <a:ext cx="4967344" cy="923330"/>
          </a:xfrm>
          <a:prstGeom prst="rect">
            <a:avLst/>
          </a:prstGeom>
        </p:spPr>
        <p:txBody>
          <a:bodyPr lIns="0" tIns="0" rIns="0" bIns="0" rtlCol="0" anchor="t">
            <a:spAutoFit/>
          </a:bodyPr>
          <a:lstStyle/>
          <a:p>
            <a:r>
              <a:rPr lang="en-US" sz="3000" dirty="0">
                <a:solidFill>
                  <a:schemeClr val="bg1"/>
                </a:solidFill>
                <a:latin typeface="Segoe UI Semibold" panose="020B0702040204020203" pitchFamily="34" charset="0"/>
                <a:cs typeface="Segoe UI Semibold" panose="020B0702040204020203" pitchFamily="34" charset="0"/>
              </a:rPr>
              <a:t>Accounting Plan for the SK Financial Transactions</a:t>
            </a:r>
          </a:p>
        </p:txBody>
      </p:sp>
      <p:pic>
        <p:nvPicPr>
          <p:cNvPr id="11" name="Picture 10">
            <a:extLst>
              <a:ext uri="{FF2B5EF4-FFF2-40B4-BE49-F238E27FC236}">
                <a16:creationId xmlns:a16="http://schemas.microsoft.com/office/drawing/2014/main" id="{2EA0908B-FF48-4787-8670-2AA3775EF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89" r="9869"/>
          <a:stretch/>
        </p:blipFill>
        <p:spPr>
          <a:xfrm>
            <a:off x="0" y="867"/>
            <a:ext cx="4493588" cy="6857133"/>
          </a:xfrm>
          <a:prstGeom prst="rect">
            <a:avLst/>
          </a:prstGeom>
        </p:spPr>
      </p:pic>
      <p:sp>
        <p:nvSpPr>
          <p:cNvPr id="13" name="Rectangle 12">
            <a:extLst>
              <a:ext uri="{FF2B5EF4-FFF2-40B4-BE49-F238E27FC236}">
                <a16:creationId xmlns:a16="http://schemas.microsoft.com/office/drawing/2014/main" id="{004FBDC7-AC7F-421B-A093-95C2AFC8EF5C}"/>
              </a:ext>
            </a:extLst>
          </p:cNvPr>
          <p:cNvSpPr/>
          <p:nvPr/>
        </p:nvSpPr>
        <p:spPr>
          <a:xfrm>
            <a:off x="1" y="-2"/>
            <a:ext cx="4517464" cy="6858000"/>
          </a:xfrm>
          <a:prstGeom prst="rect">
            <a:avLst/>
          </a:prstGeom>
          <a:solidFill>
            <a:srgbClr val="24496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0AC087-0EEF-43A9-B078-89C57CE6565A}"/>
              </a:ext>
            </a:extLst>
          </p:cNvPr>
          <p:cNvSpPr/>
          <p:nvPr/>
        </p:nvSpPr>
        <p:spPr>
          <a:xfrm>
            <a:off x="0" y="-1"/>
            <a:ext cx="12191999" cy="6858000"/>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5" name="Freeform 5"/>
          <p:cNvSpPr/>
          <p:nvPr/>
        </p:nvSpPr>
        <p:spPr>
          <a:xfrm>
            <a:off x="1019313" y="223520"/>
            <a:ext cx="9849678" cy="6096000"/>
          </a:xfrm>
          <a:custGeom>
            <a:avLst/>
            <a:gdLst/>
            <a:ahLst/>
            <a:cxnLst/>
            <a:rect l="l" t="t" r="r" b="b"/>
            <a:pathLst>
              <a:path w="16031819" h="8985834">
                <a:moveTo>
                  <a:pt x="0" y="0"/>
                </a:moveTo>
                <a:lnTo>
                  <a:pt x="16031819" y="0"/>
                </a:lnTo>
                <a:lnTo>
                  <a:pt x="16031819" y="8985834"/>
                </a:lnTo>
                <a:lnTo>
                  <a:pt x="0" y="8985834"/>
                </a:lnTo>
                <a:lnTo>
                  <a:pt x="0" y="0"/>
                </a:lnTo>
                <a:close/>
              </a:path>
            </a:pathLst>
          </a:custGeom>
          <a:blipFill>
            <a:blip r:embed="rId3"/>
            <a:stretch>
              <a:fillRect/>
            </a:stretch>
          </a:blipFill>
        </p:spPr>
        <p:txBody>
          <a:bodyPr/>
          <a:lstStyle/>
          <a:p>
            <a:endParaRPr lang="en-PH"/>
          </a:p>
        </p:txBody>
      </p:sp>
      <p:grpSp>
        <p:nvGrpSpPr>
          <p:cNvPr id="6" name="Group 5">
            <a:extLst>
              <a:ext uri="{FF2B5EF4-FFF2-40B4-BE49-F238E27FC236}">
                <a16:creationId xmlns:a16="http://schemas.microsoft.com/office/drawing/2014/main" id="{AAE3A8DB-70FA-4C1F-89AD-4935B9A75BBB}"/>
              </a:ext>
            </a:extLst>
          </p:cNvPr>
          <p:cNvGrpSpPr/>
          <p:nvPr/>
        </p:nvGrpSpPr>
        <p:grpSpPr>
          <a:xfrm>
            <a:off x="7874000" y="3733800"/>
            <a:ext cx="4320209" cy="3124200"/>
            <a:chOff x="11811000" y="5600700"/>
            <a:chExt cx="6480313" cy="4686300"/>
          </a:xfrm>
        </p:grpSpPr>
        <p:pic>
          <p:nvPicPr>
            <p:cNvPr id="7" name="Google Shape;24;p11">
              <a:extLst>
                <a:ext uri="{FF2B5EF4-FFF2-40B4-BE49-F238E27FC236}">
                  <a16:creationId xmlns:a16="http://schemas.microsoft.com/office/drawing/2014/main" id="{FEB82CED-E7C5-418E-BB57-EC64099ED43A}"/>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8" name="Google Shape;22;p10" descr="C:\Users\abby\Desktop\COA Style Guide\Assets\COA Logo.png">
              <a:extLst>
                <a:ext uri="{FF2B5EF4-FFF2-40B4-BE49-F238E27FC236}">
                  <a16:creationId xmlns:a16="http://schemas.microsoft.com/office/drawing/2014/main" id="{EB30B0E5-38DC-4CE0-96F0-02FB21C27497}"/>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635333BB-27AE-438E-A8EA-4A23439AA8EF}"/>
              </a:ext>
            </a:extLst>
          </p:cNvPr>
          <p:cNvSpPr txBox="1">
            <a:spLocks/>
          </p:cNvSpPr>
          <p:nvPr/>
        </p:nvSpPr>
        <p:spPr bwMode="auto">
          <a:xfrm>
            <a:off x="-2213" y="123368"/>
            <a:ext cx="12194213" cy="85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4000" b="1" dirty="0">
                <a:solidFill>
                  <a:schemeClr val="accent1">
                    <a:lumMod val="50000"/>
                  </a:schemeClr>
                </a:solidFill>
                <a:latin typeface="Arial Black" panose="020B0A04020102020204" pitchFamily="34" charset="0"/>
              </a:rPr>
              <a:t>Budget</a:t>
            </a:r>
            <a:r>
              <a:rPr lang="en-PH" altLang="en-US" sz="5000" b="1" dirty="0">
                <a:solidFill>
                  <a:schemeClr val="accent1">
                    <a:lumMod val="50000"/>
                  </a:schemeClr>
                </a:solidFill>
                <a:latin typeface="Arial Black" panose="020B0A04020102020204" pitchFamily="34" charset="0"/>
              </a:rPr>
              <a:t> </a:t>
            </a:r>
          </a:p>
        </p:txBody>
      </p:sp>
      <p:sp>
        <p:nvSpPr>
          <p:cNvPr id="43" name="TextBox 42">
            <a:extLst>
              <a:ext uri="{FF2B5EF4-FFF2-40B4-BE49-F238E27FC236}">
                <a16:creationId xmlns:a16="http://schemas.microsoft.com/office/drawing/2014/main" id="{3F47FF5D-B671-4312-84AA-240A3FDC2084}"/>
              </a:ext>
            </a:extLst>
          </p:cNvPr>
          <p:cNvSpPr txBox="1"/>
          <p:nvPr/>
        </p:nvSpPr>
        <p:spPr bwMode="auto">
          <a:xfrm>
            <a:off x="1711141" y="3893575"/>
            <a:ext cx="9998261" cy="707886"/>
          </a:xfrm>
          <a:prstGeom prst="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20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Registry of Budget, Commitments, Payments and Balances (RBCPB)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20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Registry of Specific Purpose Fund, Commitments, Payments and Balances (RSPFCPB)</a:t>
            </a:r>
          </a:p>
        </p:txBody>
      </p:sp>
      <p:sp>
        <p:nvSpPr>
          <p:cNvPr id="44" name="TextBox 43">
            <a:extLst>
              <a:ext uri="{FF2B5EF4-FFF2-40B4-BE49-F238E27FC236}">
                <a16:creationId xmlns:a16="http://schemas.microsoft.com/office/drawing/2014/main" id="{CC1E7F22-A718-4262-8DA2-549C874BBA7B}"/>
              </a:ext>
            </a:extLst>
          </p:cNvPr>
          <p:cNvSpPr txBox="1"/>
          <p:nvPr/>
        </p:nvSpPr>
        <p:spPr bwMode="auto">
          <a:xfrm>
            <a:off x="1711141" y="5265951"/>
            <a:ext cx="9998261" cy="923330"/>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Summary of Budget, Commitments, Payments and Balances (SBCPB)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Summary of Specific Purpose Fund, Commitments, Payments and Balances (SSPFCPB)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Statement of Comparison of Budget and Actual Amounts (SCBAA)</a:t>
            </a:r>
            <a:endParaRPr kumimoji="0" lang="en-PH" sz="1800" b="0"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133DF18-52DF-43C4-8DA0-95964DD4CAFA}"/>
              </a:ext>
            </a:extLst>
          </p:cNvPr>
          <p:cNvSpPr/>
          <p:nvPr/>
        </p:nvSpPr>
        <p:spPr bwMode="auto">
          <a:xfrm>
            <a:off x="4408057" y="1068705"/>
            <a:ext cx="2466884" cy="954828"/>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Funds Received for Specific Purpose</a:t>
            </a:r>
          </a:p>
        </p:txBody>
      </p:sp>
      <p:sp>
        <p:nvSpPr>
          <p:cNvPr id="46" name="TextBox 45">
            <a:extLst>
              <a:ext uri="{FF2B5EF4-FFF2-40B4-BE49-F238E27FC236}">
                <a16:creationId xmlns:a16="http://schemas.microsoft.com/office/drawing/2014/main" id="{099C0278-7491-45F4-857E-636486F11B0F}"/>
              </a:ext>
            </a:extLst>
          </p:cNvPr>
          <p:cNvSpPr txBox="1"/>
          <p:nvPr/>
        </p:nvSpPr>
        <p:spPr bwMode="auto">
          <a:xfrm>
            <a:off x="1706827" y="2390591"/>
            <a:ext cx="2526034" cy="615553"/>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7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SK Resolution and Copy of the Approved Budget</a:t>
            </a:r>
          </a:p>
        </p:txBody>
      </p:sp>
      <p:sp>
        <p:nvSpPr>
          <p:cNvPr id="47" name="TextBox 46">
            <a:extLst>
              <a:ext uri="{FF2B5EF4-FFF2-40B4-BE49-F238E27FC236}">
                <a16:creationId xmlns:a16="http://schemas.microsoft.com/office/drawing/2014/main" id="{6035A52E-5A63-4FF0-8057-CF18971D832A}"/>
              </a:ext>
            </a:extLst>
          </p:cNvPr>
          <p:cNvSpPr txBox="1"/>
          <p:nvPr/>
        </p:nvSpPr>
        <p:spPr bwMode="auto">
          <a:xfrm>
            <a:off x="4408057" y="2390591"/>
            <a:ext cx="2471366"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SK Resolution and Copy of OR</a:t>
            </a:r>
            <a:endParaRPr lang="en-PH" b="1" kern="0" dirty="0">
              <a:solidFill>
                <a:schemeClr val="bg1"/>
              </a:solidFill>
              <a:latin typeface="Franklin Gothic Book" panose="020B05030201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50D8248-01D4-4436-A665-BA6C7D76FF95}"/>
              </a:ext>
            </a:extLst>
          </p:cNvPr>
          <p:cNvSpPr/>
          <p:nvPr/>
        </p:nvSpPr>
        <p:spPr bwMode="auto">
          <a:xfrm>
            <a:off x="7105313" y="2390591"/>
            <a:ext cx="2268394"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lvl="0" algn="ctr" defTabSz="457200">
              <a:defRPr/>
            </a:pPr>
            <a:r>
              <a:rPr lang="en-PH" b="1" kern="0" dirty="0">
                <a:solidFill>
                  <a:schemeClr val="bg1"/>
                </a:solidFill>
                <a:latin typeface="Franklin Gothic Book" panose="020B0503020102020204" pitchFamily="34" charset="0"/>
                <a:ea typeface="Arial Unicode MS" panose="020B0604020202020204" pitchFamily="34" charset="-128"/>
                <a:cs typeface="Arial Unicode MS" panose="020B0604020202020204" pitchFamily="34" charset="-128"/>
              </a:rPr>
              <a:t>PO/Contract/DV</a:t>
            </a:r>
          </a:p>
        </p:txBody>
      </p:sp>
      <p:sp>
        <p:nvSpPr>
          <p:cNvPr id="49" name="Rectangle 48">
            <a:extLst>
              <a:ext uri="{FF2B5EF4-FFF2-40B4-BE49-F238E27FC236}">
                <a16:creationId xmlns:a16="http://schemas.microsoft.com/office/drawing/2014/main" id="{7DEC7E58-C281-49C5-B527-E1C3340C83C8}"/>
              </a:ext>
            </a:extLst>
          </p:cNvPr>
          <p:cNvSpPr/>
          <p:nvPr/>
        </p:nvSpPr>
        <p:spPr bwMode="auto">
          <a:xfrm>
            <a:off x="9551050" y="2390591"/>
            <a:ext cx="2243023"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Paid DV/SDs</a:t>
            </a:r>
          </a:p>
        </p:txBody>
      </p:sp>
      <p:sp>
        <p:nvSpPr>
          <p:cNvPr id="50" name="Rectangle 49">
            <a:extLst>
              <a:ext uri="{FF2B5EF4-FFF2-40B4-BE49-F238E27FC236}">
                <a16:creationId xmlns:a16="http://schemas.microsoft.com/office/drawing/2014/main" id="{E3FC88C9-29CD-4B5D-9910-48232E8329C7}"/>
              </a:ext>
            </a:extLst>
          </p:cNvPr>
          <p:cNvSpPr/>
          <p:nvPr/>
        </p:nvSpPr>
        <p:spPr bwMode="auto">
          <a:xfrm>
            <a:off x="1704203" y="1062758"/>
            <a:ext cx="2526511" cy="960775"/>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Annual Budget/ Supplemental Budget</a:t>
            </a:r>
          </a:p>
        </p:txBody>
      </p:sp>
      <p:sp>
        <p:nvSpPr>
          <p:cNvPr id="51" name="Rectangle 50">
            <a:extLst>
              <a:ext uri="{FF2B5EF4-FFF2-40B4-BE49-F238E27FC236}">
                <a16:creationId xmlns:a16="http://schemas.microsoft.com/office/drawing/2014/main" id="{EA8C9AD9-6A11-429C-9638-A18385C6362F}"/>
              </a:ext>
            </a:extLst>
          </p:cNvPr>
          <p:cNvSpPr/>
          <p:nvPr/>
        </p:nvSpPr>
        <p:spPr bwMode="auto">
          <a:xfrm>
            <a:off x="7105313" y="1062758"/>
            <a:ext cx="2268394" cy="960775"/>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Commitments</a:t>
            </a:r>
          </a:p>
        </p:txBody>
      </p:sp>
      <p:sp>
        <p:nvSpPr>
          <p:cNvPr id="52" name="Rectangle 51">
            <a:extLst>
              <a:ext uri="{FF2B5EF4-FFF2-40B4-BE49-F238E27FC236}">
                <a16:creationId xmlns:a16="http://schemas.microsoft.com/office/drawing/2014/main" id="{6B45C8F7-A06A-4C42-B9BD-E13EE632DED7}"/>
              </a:ext>
            </a:extLst>
          </p:cNvPr>
          <p:cNvSpPr/>
          <p:nvPr/>
        </p:nvSpPr>
        <p:spPr bwMode="auto">
          <a:xfrm>
            <a:off x="9551050" y="1068705"/>
            <a:ext cx="2243022" cy="954828"/>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lvl="0" algn="ctr" defTabSz="457200">
              <a:defRPr/>
            </a:pPr>
            <a:r>
              <a:rPr lang="en-PH" b="1" kern="0" dirty="0">
                <a:solidFill>
                  <a:prstClr val="black"/>
                </a:solidFill>
                <a:latin typeface="Franklin Gothic Book" panose="020B0503020102020204" pitchFamily="34" charset="0"/>
                <a:cs typeface="Arial" panose="020B0604020202020204" pitchFamily="34" charset="0"/>
              </a:rPr>
              <a:t>Disbursement/</a:t>
            </a:r>
          </a:p>
          <a:p>
            <a:pPr lvl="0" algn="ctr" defTabSz="457200">
              <a:defRPr/>
            </a:pPr>
            <a:r>
              <a:rPr lang="en-PH" b="1" kern="0" dirty="0">
                <a:solidFill>
                  <a:prstClr val="black"/>
                </a:solidFill>
                <a:latin typeface="Franklin Gothic Book" panose="020B0503020102020204" pitchFamily="34" charset="0"/>
                <a:cs typeface="Arial" panose="020B0604020202020204" pitchFamily="34" charset="0"/>
              </a:rPr>
              <a:t>Payment</a:t>
            </a:r>
          </a:p>
        </p:txBody>
      </p:sp>
      <p:cxnSp>
        <p:nvCxnSpPr>
          <p:cNvPr id="53" name="Straight Arrow Connector 52">
            <a:extLst>
              <a:ext uri="{FF2B5EF4-FFF2-40B4-BE49-F238E27FC236}">
                <a16:creationId xmlns:a16="http://schemas.microsoft.com/office/drawing/2014/main" id="{8CB445AF-DA5A-4DBF-82D6-E1691652754A}"/>
              </a:ext>
            </a:extLst>
          </p:cNvPr>
          <p:cNvCxnSpPr/>
          <p:nvPr/>
        </p:nvCxnSpPr>
        <p:spPr>
          <a:xfrm>
            <a:off x="2861733" y="3036922"/>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4" name="Straight Arrow Connector 53">
            <a:extLst>
              <a:ext uri="{FF2B5EF4-FFF2-40B4-BE49-F238E27FC236}">
                <a16:creationId xmlns:a16="http://schemas.microsoft.com/office/drawing/2014/main" id="{F9E17C87-187B-4803-967C-322A293A4959}"/>
              </a:ext>
            </a:extLst>
          </p:cNvPr>
          <p:cNvCxnSpPr/>
          <p:nvPr/>
        </p:nvCxnSpPr>
        <p:spPr>
          <a:xfrm flipH="1">
            <a:off x="6339519" y="4592398"/>
            <a:ext cx="1582" cy="674149"/>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5" name="Right Arrow 57">
            <a:extLst>
              <a:ext uri="{FF2B5EF4-FFF2-40B4-BE49-F238E27FC236}">
                <a16:creationId xmlns:a16="http://schemas.microsoft.com/office/drawing/2014/main" id="{F11CD2C3-80FA-4257-A71B-C5E387170075}"/>
              </a:ext>
            </a:extLst>
          </p:cNvPr>
          <p:cNvSpPr/>
          <p:nvPr/>
        </p:nvSpPr>
        <p:spPr>
          <a:xfrm>
            <a:off x="67807" y="2173732"/>
            <a:ext cx="1479087" cy="1001267"/>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defRPr/>
            </a:pPr>
            <a:r>
              <a:rPr lang="en-US" sz="1400" b="1" dirty="0">
                <a:latin typeface="Franklin Gothic Book" panose="020B0503020102020204" pitchFamily="34" charset="0"/>
              </a:rPr>
              <a:t>Documents/ Basis</a:t>
            </a:r>
          </a:p>
        </p:txBody>
      </p:sp>
      <p:sp>
        <p:nvSpPr>
          <p:cNvPr id="56" name="Right Arrow 58">
            <a:extLst>
              <a:ext uri="{FF2B5EF4-FFF2-40B4-BE49-F238E27FC236}">
                <a16:creationId xmlns:a16="http://schemas.microsoft.com/office/drawing/2014/main" id="{AD570476-2CC1-4854-9081-43842BE59E24}"/>
              </a:ext>
            </a:extLst>
          </p:cNvPr>
          <p:cNvSpPr/>
          <p:nvPr/>
        </p:nvSpPr>
        <p:spPr>
          <a:xfrm>
            <a:off x="67807" y="3750627"/>
            <a:ext cx="1479087" cy="990706"/>
          </a:xfrm>
          <a:prstGeom prst="rightArrow">
            <a:avLst/>
          </a:prstGeom>
          <a:solidFill>
            <a:schemeClr val="accent2"/>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defRPr/>
            </a:pPr>
            <a:r>
              <a:rPr lang="en-US" sz="1400" b="1" dirty="0">
                <a:latin typeface="Franklin Gothic Book" panose="020B0503020102020204" pitchFamily="34" charset="0"/>
              </a:rPr>
              <a:t>Registry</a:t>
            </a:r>
          </a:p>
        </p:txBody>
      </p:sp>
      <p:sp>
        <p:nvSpPr>
          <p:cNvPr id="57" name="Right Arrow 59">
            <a:extLst>
              <a:ext uri="{FF2B5EF4-FFF2-40B4-BE49-F238E27FC236}">
                <a16:creationId xmlns:a16="http://schemas.microsoft.com/office/drawing/2014/main" id="{FB57CA37-EF25-4B0B-9C48-088633FF4E2D}"/>
              </a:ext>
            </a:extLst>
          </p:cNvPr>
          <p:cNvSpPr/>
          <p:nvPr/>
        </p:nvSpPr>
        <p:spPr>
          <a:xfrm>
            <a:off x="67807" y="5224098"/>
            <a:ext cx="1479087" cy="965183"/>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defRPr/>
            </a:pPr>
            <a:r>
              <a:rPr lang="en-US" sz="1400" b="1" dirty="0">
                <a:latin typeface="Franklin Gothic Book" panose="020B0503020102020204" pitchFamily="34" charset="0"/>
              </a:rPr>
              <a:t>FS and Other Reports</a:t>
            </a:r>
          </a:p>
        </p:txBody>
      </p:sp>
      <p:cxnSp>
        <p:nvCxnSpPr>
          <p:cNvPr id="58" name="Straight Arrow Connector 57">
            <a:extLst>
              <a:ext uri="{FF2B5EF4-FFF2-40B4-BE49-F238E27FC236}">
                <a16:creationId xmlns:a16="http://schemas.microsoft.com/office/drawing/2014/main" id="{CD4D1C63-4441-4B61-9367-DA26D097DEEA}"/>
              </a:ext>
            </a:extLst>
          </p:cNvPr>
          <p:cNvCxnSpPr/>
          <p:nvPr/>
        </p:nvCxnSpPr>
        <p:spPr>
          <a:xfrm>
            <a:off x="5689600"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9" name="Straight Arrow Connector 58">
            <a:extLst>
              <a:ext uri="{FF2B5EF4-FFF2-40B4-BE49-F238E27FC236}">
                <a16:creationId xmlns:a16="http://schemas.microsoft.com/office/drawing/2014/main" id="{6DA54DA4-429D-4885-8C58-5F3511FB4B21}"/>
              </a:ext>
            </a:extLst>
          </p:cNvPr>
          <p:cNvCxnSpPr/>
          <p:nvPr/>
        </p:nvCxnSpPr>
        <p:spPr>
          <a:xfrm>
            <a:off x="8263466"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0" name="Straight Arrow Connector 59">
            <a:extLst>
              <a:ext uri="{FF2B5EF4-FFF2-40B4-BE49-F238E27FC236}">
                <a16:creationId xmlns:a16="http://schemas.microsoft.com/office/drawing/2014/main" id="{B8358D3F-F303-48C0-8BB7-4BFCE4A0E679}"/>
              </a:ext>
            </a:extLst>
          </p:cNvPr>
          <p:cNvCxnSpPr/>
          <p:nvPr/>
        </p:nvCxnSpPr>
        <p:spPr>
          <a:xfrm>
            <a:off x="10642600"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randombar(horizontal)">
                                      <p:cBhvr>
                                        <p:cTn id="25" dur="500"/>
                                        <p:tgtEl>
                                          <p:spTgt spid="4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randombar(horizontal)">
                                      <p:cBhvr>
                                        <p:cTn id="28" dur="500"/>
                                        <p:tgtEl>
                                          <p:spTgt spid="4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randombar(horizontal)">
                                      <p:cBhvr>
                                        <p:cTn id="34" dur="500"/>
                                        <p:tgtEl>
                                          <p:spTgt spid="5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par>
                                <p:cTn id="38" presetID="14" presetClass="entr" presetSubtype="1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randombar(horizontal)">
                                      <p:cBhvr>
                                        <p:cTn id="40" dur="500"/>
                                        <p:tgtEl>
                                          <p:spTgt spid="53"/>
                                        </p:tgtEl>
                                      </p:cBhvr>
                                    </p:animEffect>
                                  </p:childTnLst>
                                </p:cTn>
                              </p:par>
                              <p:par>
                                <p:cTn id="41" presetID="14" presetClass="entr" presetSubtype="1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randombar(horizontal)">
                                      <p:cBhvr>
                                        <p:cTn id="43" dur="500"/>
                                        <p:tgtEl>
                                          <p:spTgt spid="5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randombar(horizontal)">
                                      <p:cBhvr>
                                        <p:cTn id="46" dur="500"/>
                                        <p:tgtEl>
                                          <p:spTgt spid="5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randombar(horizontal)">
                                      <p:cBhvr>
                                        <p:cTn id="49" dur="500"/>
                                        <p:tgtEl>
                                          <p:spTgt spid="5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randombar(horizontal)">
                                      <p:cBhvr>
                                        <p:cTn id="52" dur="500"/>
                                        <p:tgtEl>
                                          <p:spTgt spid="57"/>
                                        </p:tgtEl>
                                      </p:cBhvr>
                                    </p:animEffect>
                                  </p:childTnLst>
                                </p:cTn>
                              </p:par>
                              <p:par>
                                <p:cTn id="53" presetID="14" presetClass="entr" presetSubtype="1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randombar(horizontal)">
                                      <p:cBhvr>
                                        <p:cTn id="55" dur="500"/>
                                        <p:tgtEl>
                                          <p:spTgt spid="58"/>
                                        </p:tgtEl>
                                      </p:cBhvr>
                                    </p:animEffect>
                                  </p:childTnLst>
                                </p:cTn>
                              </p:par>
                              <p:par>
                                <p:cTn id="56" presetID="14" presetClass="entr" presetSubtype="1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randombar(horizontal)">
                                      <p:cBhvr>
                                        <p:cTn id="58" dur="500"/>
                                        <p:tgtEl>
                                          <p:spTgt spid="59"/>
                                        </p:tgtEl>
                                      </p:cBhvr>
                                    </p:animEffect>
                                  </p:childTnLst>
                                </p:cTn>
                              </p:par>
                              <p:par>
                                <p:cTn id="59" presetID="14" presetClass="entr" presetSubtype="1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randombar(horizontal)">
                                      <p:cBhvr>
                                        <p:cTn id="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5" grpId="0" animBg="1"/>
      <p:bldP spid="56" grpId="0" animBg="1"/>
      <p:bldP spid="5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5F194A07-D7AA-4107-8F91-129512A4549A}"/>
              </a:ext>
            </a:extLst>
          </p:cNvPr>
          <p:cNvSpPr txBox="1">
            <a:spLocks/>
          </p:cNvSpPr>
          <p:nvPr/>
        </p:nvSpPr>
        <p:spPr bwMode="auto">
          <a:xfrm>
            <a:off x="-2213" y="195827"/>
            <a:ext cx="121942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4000" b="1" dirty="0">
                <a:solidFill>
                  <a:schemeClr val="accent1">
                    <a:lumMod val="50000"/>
                  </a:schemeClr>
                </a:solidFill>
                <a:latin typeface="Arial Black" panose="020B0A04020102020204" pitchFamily="34" charset="0"/>
              </a:rPr>
              <a:t>Collections and Deposits</a:t>
            </a:r>
          </a:p>
        </p:txBody>
      </p:sp>
      <p:sp>
        <p:nvSpPr>
          <p:cNvPr id="37" name="Rectangle 36">
            <a:extLst>
              <a:ext uri="{FF2B5EF4-FFF2-40B4-BE49-F238E27FC236}">
                <a16:creationId xmlns:a16="http://schemas.microsoft.com/office/drawing/2014/main" id="{5A3932DD-E16D-46A2-B9F4-62E2651A2ADB}"/>
              </a:ext>
            </a:extLst>
          </p:cNvPr>
          <p:cNvSpPr/>
          <p:nvPr/>
        </p:nvSpPr>
        <p:spPr>
          <a:xfrm>
            <a:off x="3443845" y="1174376"/>
            <a:ext cx="2112962" cy="576263"/>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COLLECTIONS</a:t>
            </a:r>
          </a:p>
        </p:txBody>
      </p:sp>
      <p:sp>
        <p:nvSpPr>
          <p:cNvPr id="38" name="Rectangle 37">
            <a:extLst>
              <a:ext uri="{FF2B5EF4-FFF2-40B4-BE49-F238E27FC236}">
                <a16:creationId xmlns:a16="http://schemas.microsoft.com/office/drawing/2014/main" id="{70125398-7C5B-48AC-8AB1-72DED84033B8}"/>
              </a:ext>
            </a:extLst>
          </p:cNvPr>
          <p:cNvSpPr/>
          <p:nvPr/>
        </p:nvSpPr>
        <p:spPr>
          <a:xfrm>
            <a:off x="7666036" y="1163677"/>
            <a:ext cx="2319337" cy="576263"/>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latin typeface="Franklin Gothic Book" panose="020B0503020102020204" pitchFamily="34" charset="0"/>
                <a:cs typeface="Arial" pitchFamily="34" charset="0"/>
              </a:rPr>
              <a:t>DEPOSITS</a:t>
            </a:r>
          </a:p>
        </p:txBody>
      </p:sp>
      <p:sp>
        <p:nvSpPr>
          <p:cNvPr id="39" name="Rounded Rectangle 6">
            <a:extLst>
              <a:ext uri="{FF2B5EF4-FFF2-40B4-BE49-F238E27FC236}">
                <a16:creationId xmlns:a16="http://schemas.microsoft.com/office/drawing/2014/main" id="{A418FACB-9371-4176-A2A2-DED9CEE88B18}"/>
              </a:ext>
            </a:extLst>
          </p:cNvPr>
          <p:cNvSpPr/>
          <p:nvPr/>
        </p:nvSpPr>
        <p:spPr>
          <a:xfrm>
            <a:off x="3443844" y="2101476"/>
            <a:ext cx="2189163"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PH" sz="2000" dirty="0">
                <a:solidFill>
                  <a:schemeClr val="bg1"/>
                </a:solidFill>
                <a:latin typeface="Franklin Gothic Book" panose="020B0503020102020204" pitchFamily="34" charset="0"/>
              </a:rPr>
              <a:t>ORs/VDSs/CMs/SDs</a:t>
            </a:r>
            <a:endParaRPr lang="en-US" sz="2000" dirty="0">
              <a:solidFill>
                <a:schemeClr val="bg1"/>
              </a:solidFill>
              <a:latin typeface="Franklin Gothic Book" panose="020B0503020102020204" pitchFamily="34" charset="0"/>
            </a:endParaRPr>
          </a:p>
        </p:txBody>
      </p:sp>
      <p:sp>
        <p:nvSpPr>
          <p:cNvPr id="40" name="Rounded Rectangle 7">
            <a:extLst>
              <a:ext uri="{FF2B5EF4-FFF2-40B4-BE49-F238E27FC236}">
                <a16:creationId xmlns:a16="http://schemas.microsoft.com/office/drawing/2014/main" id="{FEBF044B-8B16-4B4A-A0CC-5917AA603A8E}"/>
              </a:ext>
            </a:extLst>
          </p:cNvPr>
          <p:cNvSpPr/>
          <p:nvPr/>
        </p:nvSpPr>
        <p:spPr>
          <a:xfrm>
            <a:off x="7851774" y="2089983"/>
            <a:ext cx="2032001"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2000" dirty="0">
              <a:solidFill>
                <a:schemeClr val="bg1"/>
              </a:solidFill>
              <a:latin typeface="Franklin Gothic Book" panose="020B0503020102020204" pitchFamily="34" charset="0"/>
            </a:endParaRPr>
          </a:p>
          <a:p>
            <a:pPr algn="ctr">
              <a:defRPr/>
            </a:pPr>
            <a:r>
              <a:rPr lang="en-US" sz="2000" dirty="0">
                <a:solidFill>
                  <a:schemeClr val="bg1"/>
                </a:solidFill>
                <a:latin typeface="Franklin Gothic Book" panose="020B0503020102020204" pitchFamily="34" charset="0"/>
              </a:rPr>
              <a:t>VDSs/SDs</a:t>
            </a:r>
          </a:p>
          <a:p>
            <a:pPr algn="ctr">
              <a:defRPr/>
            </a:pPr>
            <a:endParaRPr lang="en-US" sz="2000" dirty="0">
              <a:solidFill>
                <a:schemeClr val="bg1"/>
              </a:solidFill>
              <a:latin typeface="Franklin Gothic Book" panose="020B0503020102020204" pitchFamily="34" charset="0"/>
            </a:endParaRPr>
          </a:p>
        </p:txBody>
      </p:sp>
      <p:sp>
        <p:nvSpPr>
          <p:cNvPr id="41" name="Rounded Rectangle 8">
            <a:extLst>
              <a:ext uri="{FF2B5EF4-FFF2-40B4-BE49-F238E27FC236}">
                <a16:creationId xmlns:a16="http://schemas.microsoft.com/office/drawing/2014/main" id="{9CF12D39-BC4F-4E7E-ABA2-26E9285D3E3D}"/>
              </a:ext>
            </a:extLst>
          </p:cNvPr>
          <p:cNvSpPr/>
          <p:nvPr/>
        </p:nvSpPr>
        <p:spPr>
          <a:xfrm>
            <a:off x="3443844" y="3528002"/>
            <a:ext cx="2894687" cy="1296987"/>
          </a:xfrm>
          <a:prstGeom prst="roundRect">
            <a:avLst/>
          </a:prstGeom>
          <a:solidFill>
            <a:schemeClr val="accent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Receipts, Deposits and Other Related Financial Transactions (RCRD)</a:t>
            </a:r>
          </a:p>
        </p:txBody>
      </p:sp>
      <p:sp>
        <p:nvSpPr>
          <p:cNvPr id="42" name="Rounded Rectangle 9">
            <a:extLst>
              <a:ext uri="{FF2B5EF4-FFF2-40B4-BE49-F238E27FC236}">
                <a16:creationId xmlns:a16="http://schemas.microsoft.com/office/drawing/2014/main" id="{3BD075B3-321C-47FE-8F96-F3A0378D9F54}"/>
              </a:ext>
            </a:extLst>
          </p:cNvPr>
          <p:cNvSpPr/>
          <p:nvPr/>
        </p:nvSpPr>
        <p:spPr>
          <a:xfrm>
            <a:off x="7185581" y="3528003"/>
            <a:ext cx="2799792" cy="1296987"/>
          </a:xfrm>
          <a:prstGeom prst="roundRect">
            <a:avLst/>
          </a:prstGeom>
          <a:solidFill>
            <a:schemeClr val="accent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in Bank and Other Related Financial Transactions (RCB)</a:t>
            </a:r>
          </a:p>
        </p:txBody>
      </p:sp>
      <p:sp>
        <p:nvSpPr>
          <p:cNvPr id="43" name="Rounded Rectangle 10">
            <a:extLst>
              <a:ext uri="{FF2B5EF4-FFF2-40B4-BE49-F238E27FC236}">
                <a16:creationId xmlns:a16="http://schemas.microsoft.com/office/drawing/2014/main" id="{A2EAE253-9FE4-4836-81A6-3C8BBA47347B}"/>
              </a:ext>
            </a:extLst>
          </p:cNvPr>
          <p:cNvSpPr/>
          <p:nvPr/>
        </p:nvSpPr>
        <p:spPr>
          <a:xfrm>
            <a:off x="3443845" y="5135188"/>
            <a:ext cx="6541528" cy="1223963"/>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a:latin typeface="Franklin Gothic Book" panose="020B0503020102020204" pitchFamily="34" charset="0"/>
              </a:rPr>
              <a:t>Statement of Receipts and Payments (SRP) </a:t>
            </a:r>
          </a:p>
          <a:p>
            <a:pPr algn="ctr">
              <a:defRPr/>
            </a:pPr>
            <a:r>
              <a:rPr lang="en-US" sz="2000" dirty="0">
                <a:latin typeface="Franklin Gothic Book" panose="020B0503020102020204" pitchFamily="34" charset="0"/>
              </a:rPr>
              <a:t>Notes to Financial Statements </a:t>
            </a:r>
          </a:p>
          <a:p>
            <a:pPr algn="ctr">
              <a:defRPr/>
            </a:pPr>
            <a:r>
              <a:rPr lang="en-US" sz="2000" dirty="0">
                <a:latin typeface="Franklin Gothic Book" panose="020B0503020102020204" pitchFamily="34" charset="0"/>
              </a:rPr>
              <a:t>Bank Reconciliation Statement</a:t>
            </a:r>
            <a:endParaRPr lang="en-US" sz="2400" dirty="0">
              <a:latin typeface="Franklin Gothic Book" panose="020B0503020102020204" pitchFamily="34" charset="0"/>
            </a:endParaRPr>
          </a:p>
        </p:txBody>
      </p:sp>
      <p:cxnSp>
        <p:nvCxnSpPr>
          <p:cNvPr id="44" name="Straight Connector 43">
            <a:extLst>
              <a:ext uri="{FF2B5EF4-FFF2-40B4-BE49-F238E27FC236}">
                <a16:creationId xmlns:a16="http://schemas.microsoft.com/office/drawing/2014/main" id="{F71A34EB-8EDD-41CF-8CAA-CE43BC0C753C}"/>
              </a:ext>
            </a:extLst>
          </p:cNvPr>
          <p:cNvCxnSpPr>
            <a:stCxn id="39" idx="2"/>
          </p:cNvCxnSpPr>
          <p:nvPr/>
        </p:nvCxnSpPr>
        <p:spPr>
          <a:xfrm>
            <a:off x="4538426" y="2677739"/>
            <a:ext cx="2795" cy="2873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id="{B2EF74DD-9EEC-480C-B6AD-D84EC16486D4}"/>
              </a:ext>
            </a:extLst>
          </p:cNvPr>
          <p:cNvCxnSpPr/>
          <p:nvPr/>
        </p:nvCxnSpPr>
        <p:spPr>
          <a:xfrm>
            <a:off x="4538426" y="2965076"/>
            <a:ext cx="4308836" cy="0"/>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6" name="Straight Arrow Connector 45">
            <a:extLst>
              <a:ext uri="{FF2B5EF4-FFF2-40B4-BE49-F238E27FC236}">
                <a16:creationId xmlns:a16="http://schemas.microsoft.com/office/drawing/2014/main" id="{37F70FF0-D85D-4860-8DD8-0C85671D7619}"/>
              </a:ext>
            </a:extLst>
          </p:cNvPr>
          <p:cNvCxnSpPr>
            <a:endCxn id="41" idx="0"/>
          </p:cNvCxnSpPr>
          <p:nvPr/>
        </p:nvCxnSpPr>
        <p:spPr>
          <a:xfrm>
            <a:off x="4891188" y="3254001"/>
            <a:ext cx="0" cy="274001"/>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D84BC0B5-7D2D-4496-8C1A-4E3D66C6EC2B}"/>
              </a:ext>
            </a:extLst>
          </p:cNvPr>
          <p:cNvCxnSpPr>
            <a:endCxn id="42" idx="0"/>
          </p:cNvCxnSpPr>
          <p:nvPr/>
        </p:nvCxnSpPr>
        <p:spPr>
          <a:xfrm>
            <a:off x="8585450" y="3254001"/>
            <a:ext cx="27" cy="274002"/>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30AEE163-7625-48DB-A894-117CFB678BE4}"/>
              </a:ext>
            </a:extLst>
          </p:cNvPr>
          <p:cNvCxnSpPr/>
          <p:nvPr/>
        </p:nvCxnSpPr>
        <p:spPr>
          <a:xfrm>
            <a:off x="4891188" y="3254001"/>
            <a:ext cx="3694262" cy="0"/>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8F1AC2D0-AC47-43A1-BD58-8036FDEDE0F2}"/>
              </a:ext>
            </a:extLst>
          </p:cNvPr>
          <p:cNvCxnSpPr/>
          <p:nvPr/>
        </p:nvCxnSpPr>
        <p:spPr>
          <a:xfrm>
            <a:off x="6779182" y="2965076"/>
            <a:ext cx="0" cy="288925"/>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0" name="Right Arrow 17">
            <a:extLst>
              <a:ext uri="{FF2B5EF4-FFF2-40B4-BE49-F238E27FC236}">
                <a16:creationId xmlns:a16="http://schemas.microsoft.com/office/drawing/2014/main" id="{7CD897BC-9814-4ABA-BC38-DBB718E47949}"/>
              </a:ext>
            </a:extLst>
          </p:cNvPr>
          <p:cNvSpPr/>
          <p:nvPr/>
        </p:nvSpPr>
        <p:spPr>
          <a:xfrm>
            <a:off x="1121072" y="1976064"/>
            <a:ext cx="2030674"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b="1" dirty="0">
                <a:latin typeface="Franklin Gothic Book" panose="020B0503020102020204" pitchFamily="34" charset="0"/>
              </a:rPr>
              <a:t>Documents/Basis</a:t>
            </a:r>
          </a:p>
        </p:txBody>
      </p:sp>
      <p:sp>
        <p:nvSpPr>
          <p:cNvPr id="51" name="Right Arrow 18">
            <a:extLst>
              <a:ext uri="{FF2B5EF4-FFF2-40B4-BE49-F238E27FC236}">
                <a16:creationId xmlns:a16="http://schemas.microsoft.com/office/drawing/2014/main" id="{EA275E77-AADA-4AC6-9E24-5EF6594128D9}"/>
              </a:ext>
            </a:extLst>
          </p:cNvPr>
          <p:cNvSpPr/>
          <p:nvPr/>
        </p:nvSpPr>
        <p:spPr>
          <a:xfrm>
            <a:off x="1121072" y="3485776"/>
            <a:ext cx="2030674" cy="1063625"/>
          </a:xfrm>
          <a:prstGeom prst="rightArrow">
            <a:avLst/>
          </a:prstGeom>
          <a:solidFill>
            <a:schemeClr val="accent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600" b="1" dirty="0">
                <a:latin typeface="Franklin Gothic Book" panose="020B0503020102020204" pitchFamily="34" charset="0"/>
              </a:rPr>
              <a:t>Records/Registry/ Register</a:t>
            </a:r>
          </a:p>
        </p:txBody>
      </p:sp>
      <p:sp>
        <p:nvSpPr>
          <p:cNvPr id="52" name="Right Arrow 19">
            <a:extLst>
              <a:ext uri="{FF2B5EF4-FFF2-40B4-BE49-F238E27FC236}">
                <a16:creationId xmlns:a16="http://schemas.microsoft.com/office/drawing/2014/main" id="{B5E4CA64-5F2C-4D3B-83F0-97495FDE028E}"/>
              </a:ext>
            </a:extLst>
          </p:cNvPr>
          <p:cNvSpPr/>
          <p:nvPr/>
        </p:nvSpPr>
        <p:spPr>
          <a:xfrm>
            <a:off x="1121072" y="5092326"/>
            <a:ext cx="2030673"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b="1" dirty="0">
                <a:latin typeface="Franklin Gothic Book" panose="020B0503020102020204" pitchFamily="34" charset="0"/>
              </a:rPr>
              <a:t>FS and Other Reports</a:t>
            </a:r>
          </a:p>
        </p:txBody>
      </p:sp>
      <p:cxnSp>
        <p:nvCxnSpPr>
          <p:cNvPr id="53" name="Straight Arrow Connector 52">
            <a:extLst>
              <a:ext uri="{FF2B5EF4-FFF2-40B4-BE49-F238E27FC236}">
                <a16:creationId xmlns:a16="http://schemas.microsoft.com/office/drawing/2014/main" id="{F6FBAF44-A076-4A24-AED4-EC4BD3483B0B}"/>
              </a:ext>
            </a:extLst>
          </p:cNvPr>
          <p:cNvCxnSpPr/>
          <p:nvPr/>
        </p:nvCxnSpPr>
        <p:spPr>
          <a:xfrm>
            <a:off x="8611951" y="4843087"/>
            <a:ext cx="0" cy="287338"/>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4" name="Straight Arrow Connector 53">
            <a:extLst>
              <a:ext uri="{FF2B5EF4-FFF2-40B4-BE49-F238E27FC236}">
                <a16:creationId xmlns:a16="http://schemas.microsoft.com/office/drawing/2014/main" id="{4C7DB090-0B28-42FF-9B3A-7270C77D2B9A}"/>
              </a:ext>
            </a:extLst>
          </p:cNvPr>
          <p:cNvCxnSpPr/>
          <p:nvPr/>
        </p:nvCxnSpPr>
        <p:spPr>
          <a:xfrm>
            <a:off x="4912926" y="4833565"/>
            <a:ext cx="0" cy="287338"/>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6" name="Straight Connector 75">
            <a:extLst>
              <a:ext uri="{FF2B5EF4-FFF2-40B4-BE49-F238E27FC236}">
                <a16:creationId xmlns:a16="http://schemas.microsoft.com/office/drawing/2014/main" id="{6DA2F4E8-6611-4C8E-A798-7FEA27F861D0}"/>
              </a:ext>
            </a:extLst>
          </p:cNvPr>
          <p:cNvCxnSpPr/>
          <p:nvPr/>
        </p:nvCxnSpPr>
        <p:spPr>
          <a:xfrm flipH="1">
            <a:off x="4532869" y="1749845"/>
            <a:ext cx="3175" cy="3508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7" name="Straight Connector 76">
            <a:extLst>
              <a:ext uri="{FF2B5EF4-FFF2-40B4-BE49-F238E27FC236}">
                <a16:creationId xmlns:a16="http://schemas.microsoft.com/office/drawing/2014/main" id="{ED3F76C0-BD32-4A81-AF48-078A6D3A6152}"/>
              </a:ext>
            </a:extLst>
          </p:cNvPr>
          <p:cNvCxnSpPr/>
          <p:nvPr/>
        </p:nvCxnSpPr>
        <p:spPr>
          <a:xfrm flipH="1">
            <a:off x="8872861" y="1748989"/>
            <a:ext cx="3175" cy="3508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8" name="Straight Connector 77">
            <a:extLst>
              <a:ext uri="{FF2B5EF4-FFF2-40B4-BE49-F238E27FC236}">
                <a16:creationId xmlns:a16="http://schemas.microsoft.com/office/drawing/2014/main" id="{8896E8B4-5BB9-4ED2-9EEE-7C8FB5931A3F}"/>
              </a:ext>
            </a:extLst>
          </p:cNvPr>
          <p:cNvCxnSpPr/>
          <p:nvPr/>
        </p:nvCxnSpPr>
        <p:spPr>
          <a:xfrm flipH="1">
            <a:off x="8847262" y="2679262"/>
            <a:ext cx="3176" cy="285814"/>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grpId="0" nodeType="withEffect">
                                  <p:stCondLst>
                                    <p:cond delay="250"/>
                                  </p:stCondLst>
                                  <p:childTnLst>
                                    <p:set>
                                      <p:cBhvr>
                                        <p:cTn id="15" dur="1" fill="hold">
                                          <p:stCondLst>
                                            <p:cond delay="0"/>
                                          </p:stCondLst>
                                        </p:cTn>
                                        <p:tgtEl>
                                          <p:spTgt spid="39"/>
                                        </p:tgtEl>
                                        <p:attrNameLst>
                                          <p:attrName>style.visibility</p:attrName>
                                        </p:attrNameLst>
                                      </p:cBhvr>
                                      <p:to>
                                        <p:strVal val="visible"/>
                                      </p:to>
                                    </p:set>
                                    <p:animEffect transition="in" filter="randombar(horizontal)">
                                      <p:cBhvr>
                                        <p:cTn id="16" dur="500"/>
                                        <p:tgtEl>
                                          <p:spTgt spid="39"/>
                                        </p:tgtEl>
                                      </p:cBhvr>
                                    </p:animEffect>
                                  </p:childTnLst>
                                </p:cTn>
                              </p:par>
                              <p:par>
                                <p:cTn id="17" presetID="14" presetClass="entr" presetSubtype="10" fill="hold" grpId="0" nodeType="withEffect">
                                  <p:stCondLst>
                                    <p:cond delay="25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41"/>
                                        </p:tgtEl>
                                        <p:attrNameLst>
                                          <p:attrName>style.visibility</p:attrName>
                                        </p:attrNameLst>
                                      </p:cBhvr>
                                      <p:to>
                                        <p:strVal val="visible"/>
                                      </p:to>
                                    </p:set>
                                    <p:animEffect transition="in" filter="randombar(horizontal)">
                                      <p:cBhvr>
                                        <p:cTn id="22" dur="500"/>
                                        <p:tgtEl>
                                          <p:spTgt spid="41"/>
                                        </p:tgtEl>
                                      </p:cBhvr>
                                    </p:animEffect>
                                  </p:childTnLst>
                                </p:cTn>
                              </p:par>
                              <p:par>
                                <p:cTn id="23" presetID="14" presetClass="entr" presetSubtype="10" fill="hold" grpId="0" nodeType="withEffect">
                                  <p:stCondLst>
                                    <p:cond delay="250"/>
                                  </p:stCondLst>
                                  <p:childTnLst>
                                    <p:set>
                                      <p:cBhvr>
                                        <p:cTn id="24" dur="1" fill="hold">
                                          <p:stCondLst>
                                            <p:cond delay="0"/>
                                          </p:stCondLst>
                                        </p:cTn>
                                        <p:tgtEl>
                                          <p:spTgt spid="42"/>
                                        </p:tgtEl>
                                        <p:attrNameLst>
                                          <p:attrName>style.visibility</p:attrName>
                                        </p:attrNameLst>
                                      </p:cBhvr>
                                      <p:to>
                                        <p:strVal val="visible"/>
                                      </p:to>
                                    </p:set>
                                    <p:animEffect transition="in" filter="randombar(horizontal)">
                                      <p:cBhvr>
                                        <p:cTn id="25" dur="500"/>
                                        <p:tgtEl>
                                          <p:spTgt spid="42"/>
                                        </p:tgtEl>
                                      </p:cBhvr>
                                    </p:animEffect>
                                  </p:childTnLst>
                                </p:cTn>
                              </p:par>
                              <p:par>
                                <p:cTn id="26" presetID="14" presetClass="entr" presetSubtype="10" fill="hold" grpId="0" nodeType="withEffect">
                                  <p:stCondLst>
                                    <p:cond delay="250"/>
                                  </p:stCondLst>
                                  <p:childTnLst>
                                    <p:set>
                                      <p:cBhvr>
                                        <p:cTn id="27" dur="1" fill="hold">
                                          <p:stCondLst>
                                            <p:cond delay="0"/>
                                          </p:stCondLst>
                                        </p:cTn>
                                        <p:tgtEl>
                                          <p:spTgt spid="43"/>
                                        </p:tgtEl>
                                        <p:attrNameLst>
                                          <p:attrName>style.visibility</p:attrName>
                                        </p:attrNameLst>
                                      </p:cBhvr>
                                      <p:to>
                                        <p:strVal val="visible"/>
                                      </p:to>
                                    </p:set>
                                    <p:animEffect transition="in" filter="randombar(horizontal)">
                                      <p:cBhvr>
                                        <p:cTn id="28" dur="500"/>
                                        <p:tgtEl>
                                          <p:spTgt spid="43"/>
                                        </p:tgtEl>
                                      </p:cBhvr>
                                    </p:animEffect>
                                  </p:childTnLst>
                                </p:cTn>
                              </p:par>
                              <p:par>
                                <p:cTn id="29" presetID="14" presetClass="entr" presetSubtype="10" fill="hold" nodeType="withEffect">
                                  <p:stCondLst>
                                    <p:cond delay="250"/>
                                  </p:stCondLst>
                                  <p:childTnLst>
                                    <p:set>
                                      <p:cBhvr>
                                        <p:cTn id="30" dur="1" fill="hold">
                                          <p:stCondLst>
                                            <p:cond delay="0"/>
                                          </p:stCondLst>
                                        </p:cTn>
                                        <p:tgtEl>
                                          <p:spTgt spid="44"/>
                                        </p:tgtEl>
                                        <p:attrNameLst>
                                          <p:attrName>style.visibility</p:attrName>
                                        </p:attrNameLst>
                                      </p:cBhvr>
                                      <p:to>
                                        <p:strVal val="visible"/>
                                      </p:to>
                                    </p:set>
                                    <p:animEffect transition="in" filter="randombar(horizontal)">
                                      <p:cBhvr>
                                        <p:cTn id="31" dur="500"/>
                                        <p:tgtEl>
                                          <p:spTgt spid="44"/>
                                        </p:tgtEl>
                                      </p:cBhvr>
                                    </p:animEffect>
                                  </p:childTnLst>
                                </p:cTn>
                              </p:par>
                              <p:par>
                                <p:cTn id="32" presetID="14" presetClass="entr" presetSubtype="10" fill="hold" nodeType="withEffect">
                                  <p:stCondLst>
                                    <p:cond delay="25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par>
                                <p:cTn id="35" presetID="14" presetClass="entr" presetSubtype="10" fill="hold" nodeType="withEffect">
                                  <p:stCondLst>
                                    <p:cond delay="250"/>
                                  </p:stCondLst>
                                  <p:childTnLst>
                                    <p:set>
                                      <p:cBhvr>
                                        <p:cTn id="36" dur="1" fill="hold">
                                          <p:stCondLst>
                                            <p:cond delay="0"/>
                                          </p:stCondLst>
                                        </p:cTn>
                                        <p:tgtEl>
                                          <p:spTgt spid="46"/>
                                        </p:tgtEl>
                                        <p:attrNameLst>
                                          <p:attrName>style.visibility</p:attrName>
                                        </p:attrNameLst>
                                      </p:cBhvr>
                                      <p:to>
                                        <p:strVal val="visible"/>
                                      </p:to>
                                    </p:set>
                                    <p:animEffect transition="in" filter="randombar(horizontal)">
                                      <p:cBhvr>
                                        <p:cTn id="37" dur="500"/>
                                        <p:tgtEl>
                                          <p:spTgt spid="46"/>
                                        </p:tgtEl>
                                      </p:cBhvr>
                                    </p:animEffect>
                                  </p:childTnLst>
                                </p:cTn>
                              </p:par>
                              <p:par>
                                <p:cTn id="38" presetID="14" presetClass="entr" presetSubtype="10" fill="hold" nodeType="withEffect">
                                  <p:stCondLst>
                                    <p:cond delay="250"/>
                                  </p:stCondLst>
                                  <p:childTnLst>
                                    <p:set>
                                      <p:cBhvr>
                                        <p:cTn id="39" dur="1" fill="hold">
                                          <p:stCondLst>
                                            <p:cond delay="0"/>
                                          </p:stCondLst>
                                        </p:cTn>
                                        <p:tgtEl>
                                          <p:spTgt spid="47"/>
                                        </p:tgtEl>
                                        <p:attrNameLst>
                                          <p:attrName>style.visibility</p:attrName>
                                        </p:attrNameLst>
                                      </p:cBhvr>
                                      <p:to>
                                        <p:strVal val="visible"/>
                                      </p:to>
                                    </p:set>
                                    <p:animEffect transition="in" filter="randombar(horizontal)">
                                      <p:cBhvr>
                                        <p:cTn id="40" dur="500"/>
                                        <p:tgtEl>
                                          <p:spTgt spid="47"/>
                                        </p:tgtEl>
                                      </p:cBhvr>
                                    </p:animEffect>
                                  </p:childTnLst>
                                </p:cTn>
                              </p:par>
                              <p:par>
                                <p:cTn id="41" presetID="14" presetClass="entr" presetSubtype="10" fill="hold" nodeType="withEffect">
                                  <p:stCondLst>
                                    <p:cond delay="250"/>
                                  </p:stCondLst>
                                  <p:childTnLst>
                                    <p:set>
                                      <p:cBhvr>
                                        <p:cTn id="42" dur="1" fill="hold">
                                          <p:stCondLst>
                                            <p:cond delay="0"/>
                                          </p:stCondLst>
                                        </p:cTn>
                                        <p:tgtEl>
                                          <p:spTgt spid="48"/>
                                        </p:tgtEl>
                                        <p:attrNameLst>
                                          <p:attrName>style.visibility</p:attrName>
                                        </p:attrNameLst>
                                      </p:cBhvr>
                                      <p:to>
                                        <p:strVal val="visible"/>
                                      </p:to>
                                    </p:set>
                                    <p:animEffect transition="in" filter="randombar(horizontal)">
                                      <p:cBhvr>
                                        <p:cTn id="43" dur="500"/>
                                        <p:tgtEl>
                                          <p:spTgt spid="48"/>
                                        </p:tgtEl>
                                      </p:cBhvr>
                                    </p:animEffect>
                                  </p:childTnLst>
                                </p:cTn>
                              </p:par>
                              <p:par>
                                <p:cTn id="44" presetID="14" presetClass="entr" presetSubtype="10" fill="hold" nodeType="withEffect">
                                  <p:stCondLst>
                                    <p:cond delay="25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grpId="0" nodeType="withEffect">
                                  <p:stCondLst>
                                    <p:cond delay="250"/>
                                  </p:stCondLst>
                                  <p:childTnLst>
                                    <p:set>
                                      <p:cBhvr>
                                        <p:cTn id="48" dur="1" fill="hold">
                                          <p:stCondLst>
                                            <p:cond delay="0"/>
                                          </p:stCondLst>
                                        </p:cTn>
                                        <p:tgtEl>
                                          <p:spTgt spid="50"/>
                                        </p:tgtEl>
                                        <p:attrNameLst>
                                          <p:attrName>style.visibility</p:attrName>
                                        </p:attrNameLst>
                                      </p:cBhvr>
                                      <p:to>
                                        <p:strVal val="visible"/>
                                      </p:to>
                                    </p:set>
                                    <p:animEffect transition="in" filter="randombar(horizontal)">
                                      <p:cBhvr>
                                        <p:cTn id="49" dur="500"/>
                                        <p:tgtEl>
                                          <p:spTgt spid="50"/>
                                        </p:tgtEl>
                                      </p:cBhvr>
                                    </p:animEffect>
                                  </p:childTnLst>
                                </p:cTn>
                              </p:par>
                              <p:par>
                                <p:cTn id="50" presetID="14" presetClass="entr" presetSubtype="10" fill="hold" grpId="0" nodeType="withEffect">
                                  <p:stCondLst>
                                    <p:cond delay="250"/>
                                  </p:stCondLst>
                                  <p:childTnLst>
                                    <p:set>
                                      <p:cBhvr>
                                        <p:cTn id="51" dur="1" fill="hold">
                                          <p:stCondLst>
                                            <p:cond delay="0"/>
                                          </p:stCondLst>
                                        </p:cTn>
                                        <p:tgtEl>
                                          <p:spTgt spid="51"/>
                                        </p:tgtEl>
                                        <p:attrNameLst>
                                          <p:attrName>style.visibility</p:attrName>
                                        </p:attrNameLst>
                                      </p:cBhvr>
                                      <p:to>
                                        <p:strVal val="visible"/>
                                      </p:to>
                                    </p:set>
                                    <p:animEffect transition="in" filter="randombar(horizontal)">
                                      <p:cBhvr>
                                        <p:cTn id="52" dur="500"/>
                                        <p:tgtEl>
                                          <p:spTgt spid="51"/>
                                        </p:tgtEl>
                                      </p:cBhvr>
                                    </p:animEffect>
                                  </p:childTnLst>
                                </p:cTn>
                              </p:par>
                              <p:par>
                                <p:cTn id="53" presetID="14" presetClass="entr" presetSubtype="10" fill="hold" grpId="0" nodeType="withEffect">
                                  <p:stCondLst>
                                    <p:cond delay="250"/>
                                  </p:stCondLst>
                                  <p:childTnLst>
                                    <p:set>
                                      <p:cBhvr>
                                        <p:cTn id="54" dur="1" fill="hold">
                                          <p:stCondLst>
                                            <p:cond delay="0"/>
                                          </p:stCondLst>
                                        </p:cTn>
                                        <p:tgtEl>
                                          <p:spTgt spid="52"/>
                                        </p:tgtEl>
                                        <p:attrNameLst>
                                          <p:attrName>style.visibility</p:attrName>
                                        </p:attrNameLst>
                                      </p:cBhvr>
                                      <p:to>
                                        <p:strVal val="visible"/>
                                      </p:to>
                                    </p:set>
                                    <p:animEffect transition="in" filter="randombar(horizontal)">
                                      <p:cBhvr>
                                        <p:cTn id="55" dur="500"/>
                                        <p:tgtEl>
                                          <p:spTgt spid="52"/>
                                        </p:tgtEl>
                                      </p:cBhvr>
                                    </p:animEffect>
                                  </p:childTnLst>
                                </p:cTn>
                              </p:par>
                              <p:par>
                                <p:cTn id="56" presetID="14" presetClass="entr" presetSubtype="10" fill="hold" nodeType="withEffect">
                                  <p:stCondLst>
                                    <p:cond delay="250"/>
                                  </p:stCondLst>
                                  <p:childTnLst>
                                    <p:set>
                                      <p:cBhvr>
                                        <p:cTn id="57" dur="1" fill="hold">
                                          <p:stCondLst>
                                            <p:cond delay="0"/>
                                          </p:stCondLst>
                                        </p:cTn>
                                        <p:tgtEl>
                                          <p:spTgt spid="53"/>
                                        </p:tgtEl>
                                        <p:attrNameLst>
                                          <p:attrName>style.visibility</p:attrName>
                                        </p:attrNameLst>
                                      </p:cBhvr>
                                      <p:to>
                                        <p:strVal val="visible"/>
                                      </p:to>
                                    </p:set>
                                    <p:animEffect transition="in" filter="randombar(horizontal)">
                                      <p:cBhvr>
                                        <p:cTn id="58" dur="500"/>
                                        <p:tgtEl>
                                          <p:spTgt spid="53"/>
                                        </p:tgtEl>
                                      </p:cBhvr>
                                    </p:animEffect>
                                  </p:childTnLst>
                                </p:cTn>
                              </p:par>
                              <p:par>
                                <p:cTn id="59" presetID="14" presetClass="entr" presetSubtype="10" fill="hold" nodeType="withEffect">
                                  <p:stCondLst>
                                    <p:cond delay="250"/>
                                  </p:stCondLst>
                                  <p:childTnLst>
                                    <p:set>
                                      <p:cBhvr>
                                        <p:cTn id="60" dur="1" fill="hold">
                                          <p:stCondLst>
                                            <p:cond delay="0"/>
                                          </p:stCondLst>
                                        </p:cTn>
                                        <p:tgtEl>
                                          <p:spTgt spid="54"/>
                                        </p:tgtEl>
                                        <p:attrNameLst>
                                          <p:attrName>style.visibility</p:attrName>
                                        </p:attrNameLst>
                                      </p:cBhvr>
                                      <p:to>
                                        <p:strVal val="visible"/>
                                      </p:to>
                                    </p:set>
                                    <p:animEffect transition="in" filter="randombar(horizontal)">
                                      <p:cBhvr>
                                        <p:cTn id="61" dur="500"/>
                                        <p:tgtEl>
                                          <p:spTgt spid="54"/>
                                        </p:tgtEl>
                                      </p:cBhvr>
                                    </p:animEffect>
                                  </p:childTnLst>
                                </p:cTn>
                              </p:par>
                              <p:par>
                                <p:cTn id="62" presetID="14" presetClass="entr" presetSubtype="10" fill="hold" nodeType="withEffect">
                                  <p:stCondLst>
                                    <p:cond delay="250"/>
                                  </p:stCondLst>
                                  <p:childTnLst>
                                    <p:set>
                                      <p:cBhvr>
                                        <p:cTn id="63" dur="1" fill="hold">
                                          <p:stCondLst>
                                            <p:cond delay="0"/>
                                          </p:stCondLst>
                                        </p:cTn>
                                        <p:tgtEl>
                                          <p:spTgt spid="76"/>
                                        </p:tgtEl>
                                        <p:attrNameLst>
                                          <p:attrName>style.visibility</p:attrName>
                                        </p:attrNameLst>
                                      </p:cBhvr>
                                      <p:to>
                                        <p:strVal val="visible"/>
                                      </p:to>
                                    </p:set>
                                    <p:animEffect transition="in" filter="randombar(horizontal)">
                                      <p:cBhvr>
                                        <p:cTn id="64" dur="500"/>
                                        <p:tgtEl>
                                          <p:spTgt spid="76"/>
                                        </p:tgtEl>
                                      </p:cBhvr>
                                    </p:animEffect>
                                  </p:childTnLst>
                                </p:cTn>
                              </p:par>
                              <p:par>
                                <p:cTn id="65" presetID="14" presetClass="entr" presetSubtype="10" fill="hold" nodeType="withEffect">
                                  <p:stCondLst>
                                    <p:cond delay="250"/>
                                  </p:stCondLst>
                                  <p:childTnLst>
                                    <p:set>
                                      <p:cBhvr>
                                        <p:cTn id="66" dur="1" fill="hold">
                                          <p:stCondLst>
                                            <p:cond delay="0"/>
                                          </p:stCondLst>
                                        </p:cTn>
                                        <p:tgtEl>
                                          <p:spTgt spid="77"/>
                                        </p:tgtEl>
                                        <p:attrNameLst>
                                          <p:attrName>style.visibility</p:attrName>
                                        </p:attrNameLst>
                                      </p:cBhvr>
                                      <p:to>
                                        <p:strVal val="visible"/>
                                      </p:to>
                                    </p:set>
                                    <p:animEffect transition="in" filter="randombar(horizontal)">
                                      <p:cBhvr>
                                        <p:cTn id="67" dur="500"/>
                                        <p:tgtEl>
                                          <p:spTgt spid="77"/>
                                        </p:tgtEl>
                                      </p:cBhvr>
                                    </p:animEffect>
                                  </p:childTnLst>
                                </p:cTn>
                              </p:par>
                              <p:par>
                                <p:cTn id="68" presetID="14" presetClass="entr" presetSubtype="10" fill="hold" nodeType="withEffect">
                                  <p:stCondLst>
                                    <p:cond delay="250"/>
                                  </p:stCondLst>
                                  <p:childTnLst>
                                    <p:set>
                                      <p:cBhvr>
                                        <p:cTn id="69" dur="1" fill="hold">
                                          <p:stCondLst>
                                            <p:cond delay="0"/>
                                          </p:stCondLst>
                                        </p:cTn>
                                        <p:tgtEl>
                                          <p:spTgt spid="78"/>
                                        </p:tgtEl>
                                        <p:attrNameLst>
                                          <p:attrName>style.visibility</p:attrName>
                                        </p:attrNameLst>
                                      </p:cBhvr>
                                      <p:to>
                                        <p:strVal val="visible"/>
                                      </p:to>
                                    </p:set>
                                    <p:animEffect transition="in" filter="randombar(horizontal)">
                                      <p:cBhvr>
                                        <p:cTn id="7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P spid="40" grpId="0" animBg="1"/>
      <p:bldP spid="41" grpId="0" animBg="1"/>
      <p:bldP spid="42" grpId="0" animBg="1"/>
      <p:bldP spid="43" grpId="0" animBg="1"/>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B316A0F1-6BC4-442A-A3C6-8C1B0B574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49" name="Rectangle 48">
            <a:extLst>
              <a:ext uri="{FF2B5EF4-FFF2-40B4-BE49-F238E27FC236}">
                <a16:creationId xmlns:a16="http://schemas.microsoft.com/office/drawing/2014/main" id="{680EBF51-E887-4FF0-9C7A-F346F1F482EF}"/>
              </a:ext>
            </a:extLst>
          </p:cNvPr>
          <p:cNvSpPr/>
          <p:nvPr/>
        </p:nvSpPr>
        <p:spPr>
          <a:xfrm>
            <a:off x="-14872" y="0"/>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5" name="Oval 24">
            <a:extLst>
              <a:ext uri="{FF2B5EF4-FFF2-40B4-BE49-F238E27FC236}">
                <a16:creationId xmlns:a16="http://schemas.microsoft.com/office/drawing/2014/main" id="{1CDFC3A2-EFAD-4A4F-B8DC-4EB747ED2B6D}"/>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16" name="Rectangle 15">
            <a:extLst>
              <a:ext uri="{FF2B5EF4-FFF2-40B4-BE49-F238E27FC236}">
                <a16:creationId xmlns:a16="http://schemas.microsoft.com/office/drawing/2014/main" id="{1B9973D8-7E9A-4776-B7E7-E5EDDB0E2B21}"/>
              </a:ext>
            </a:extLst>
          </p:cNvPr>
          <p:cNvSpPr>
            <a:spLocks noChangeArrowheads="1"/>
          </p:cNvSpPr>
          <p:nvPr/>
        </p:nvSpPr>
        <p:spPr bwMode="auto">
          <a:xfrm>
            <a:off x="8432435" y="2859199"/>
            <a:ext cx="3747803" cy="1015663"/>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PH" altLang="en-US" sz="2000" b="1" dirty="0">
                <a:latin typeface="Segoe UI Semibold" panose="020B0702040204020203" pitchFamily="34" charset="0"/>
                <a:cs typeface="Segoe UI Semibold" panose="020B0702040204020203" pitchFamily="34" charset="0"/>
              </a:rPr>
              <a:t>Katipunan</a:t>
            </a:r>
          </a:p>
          <a:p>
            <a:pPr algn="ctr"/>
            <a:r>
              <a:rPr lang="en-PH" altLang="en-US" sz="2000" b="1" dirty="0">
                <a:latin typeface="Segoe UI Semibold" panose="020B0702040204020203" pitchFamily="34" charset="0"/>
                <a:cs typeface="Segoe UI Semibold" panose="020B0702040204020203" pitchFamily="34" charset="0"/>
              </a:rPr>
              <a:t>ng Kabataan (KK)</a:t>
            </a:r>
          </a:p>
          <a:p>
            <a:pPr algn="ctr" eaLnBrk="1" hangingPunct="1"/>
            <a:endParaRPr lang="id-ID" altLang="en-US" sz="2000" b="1" dirty="0">
              <a:latin typeface="Segoe UI Semibold" panose="020B0702040204020203" pitchFamily="34" charset="0"/>
              <a:cs typeface="Segoe UI Semibold" panose="020B0702040204020203" pitchFamily="34" charset="0"/>
            </a:endParaRPr>
          </a:p>
        </p:txBody>
      </p:sp>
      <p:grpSp>
        <p:nvGrpSpPr>
          <p:cNvPr id="32" name="Group 31">
            <a:extLst>
              <a:ext uri="{FF2B5EF4-FFF2-40B4-BE49-F238E27FC236}">
                <a16:creationId xmlns:a16="http://schemas.microsoft.com/office/drawing/2014/main" id="{B3DAEA90-76A8-4CE3-A1C9-7B3890755726}"/>
              </a:ext>
            </a:extLst>
          </p:cNvPr>
          <p:cNvGrpSpPr/>
          <p:nvPr/>
        </p:nvGrpSpPr>
        <p:grpSpPr>
          <a:xfrm>
            <a:off x="9026745" y="-764324"/>
            <a:ext cx="3632967" cy="2918519"/>
            <a:chOff x="13540117" y="-1146485"/>
            <a:chExt cx="5449451" cy="4377778"/>
          </a:xfrm>
        </p:grpSpPr>
        <p:sp>
          <p:nvSpPr>
            <p:cNvPr id="19" name="Oval 18">
              <a:extLst>
                <a:ext uri="{FF2B5EF4-FFF2-40B4-BE49-F238E27FC236}">
                  <a16:creationId xmlns:a16="http://schemas.microsoft.com/office/drawing/2014/main" id="{E787F3E1-0489-4EBA-8C02-50C1F3A3226B}"/>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20" name="Oval 19">
              <a:extLst>
                <a:ext uri="{FF2B5EF4-FFF2-40B4-BE49-F238E27FC236}">
                  <a16:creationId xmlns:a16="http://schemas.microsoft.com/office/drawing/2014/main" id="{4E31F38F-3FF0-4894-AA7D-41EEA60B0D1E}"/>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21" name="Oval 20">
              <a:extLst>
                <a:ext uri="{FF2B5EF4-FFF2-40B4-BE49-F238E27FC236}">
                  <a16:creationId xmlns:a16="http://schemas.microsoft.com/office/drawing/2014/main" id="{B09E53A0-9441-421C-9DE0-29A0EB9C6BF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2" name="Group 21">
            <a:extLst>
              <a:ext uri="{FF2B5EF4-FFF2-40B4-BE49-F238E27FC236}">
                <a16:creationId xmlns:a16="http://schemas.microsoft.com/office/drawing/2014/main" id="{BF40B75F-4428-4CAF-BA8F-9E9A1C3754DA}"/>
              </a:ext>
            </a:extLst>
          </p:cNvPr>
          <p:cNvGrpSpPr/>
          <p:nvPr/>
        </p:nvGrpSpPr>
        <p:grpSpPr>
          <a:xfrm>
            <a:off x="9810386" y="374035"/>
            <a:ext cx="1857429" cy="2387641"/>
            <a:chOff x="5474710" y="1268760"/>
            <a:chExt cx="2271336" cy="3108476"/>
          </a:xfrm>
        </p:grpSpPr>
        <p:pic>
          <p:nvPicPr>
            <p:cNvPr id="23" name="Picture 4">
              <a:extLst>
                <a:ext uri="{FF2B5EF4-FFF2-40B4-BE49-F238E27FC236}">
                  <a16:creationId xmlns:a16="http://schemas.microsoft.com/office/drawing/2014/main" id="{5EEE9EFC-D737-41AE-A2E3-63AB508B47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CD93E898-8F71-4B46-B31A-04C625820E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7329BF8C-5DC2-4D03-843D-495021107942}"/>
              </a:ext>
            </a:extLst>
          </p:cNvPr>
          <p:cNvSpPr txBox="1"/>
          <p:nvPr/>
        </p:nvSpPr>
        <p:spPr>
          <a:xfrm>
            <a:off x="9258583" y="3506423"/>
            <a:ext cx="2082800" cy="276999"/>
          </a:xfrm>
          <a:prstGeom prst="rect">
            <a:avLst/>
          </a:prstGeom>
          <a:noFill/>
        </p:spPr>
        <p:txBody>
          <a:bodyPr wrap="square" rtlCol="0">
            <a:spAutoFit/>
          </a:bodyPr>
          <a:lstStyle/>
          <a:p>
            <a:pPr algn="ctr"/>
            <a:r>
              <a:rPr lang="en-US" sz="1200" i="1" dirty="0">
                <a:latin typeface="Segoe UI Semibold" panose="020B0702040204020203" pitchFamily="34" charset="0"/>
                <a:cs typeface="Segoe UI Semibold" panose="020B0702040204020203" pitchFamily="34" charset="0"/>
              </a:rPr>
              <a:t>Sec. 4, IRR of RA 10742</a:t>
            </a:r>
          </a:p>
        </p:txBody>
      </p:sp>
      <p:grpSp>
        <p:nvGrpSpPr>
          <p:cNvPr id="33" name="Group 14">
            <a:extLst>
              <a:ext uri="{FF2B5EF4-FFF2-40B4-BE49-F238E27FC236}">
                <a16:creationId xmlns:a16="http://schemas.microsoft.com/office/drawing/2014/main" id="{346C2001-83C0-4F77-A5DB-A90AB7993301}"/>
              </a:ext>
            </a:extLst>
          </p:cNvPr>
          <p:cNvGrpSpPr/>
          <p:nvPr/>
        </p:nvGrpSpPr>
        <p:grpSpPr>
          <a:xfrm>
            <a:off x="2222679" y="2192389"/>
            <a:ext cx="5034779" cy="423193"/>
            <a:chOff x="0" y="-3535"/>
            <a:chExt cx="10069559" cy="846386"/>
          </a:xfrm>
        </p:grpSpPr>
        <p:sp>
          <p:nvSpPr>
            <p:cNvPr id="34" name="TextBox 15">
              <a:extLst>
                <a:ext uri="{FF2B5EF4-FFF2-40B4-BE49-F238E27FC236}">
                  <a16:creationId xmlns:a16="http://schemas.microsoft.com/office/drawing/2014/main" id="{F424B982-D4D6-4DFB-A9A9-4FE2C698705A}"/>
                </a:ext>
              </a:extLst>
            </p:cNvPr>
            <p:cNvSpPr txBox="1"/>
            <p:nvPr/>
          </p:nvSpPr>
          <p:spPr>
            <a:xfrm>
              <a:off x="1359244" y="-3535"/>
              <a:ext cx="8710315" cy="846386"/>
            </a:xfrm>
            <a:prstGeom prst="rect">
              <a:avLst/>
            </a:prstGeom>
          </p:spPr>
          <p:txBody>
            <a:bodyPr lIns="0" tIns="0" rIns="0" bIns="0" rtlCol="0" anchor="t">
              <a:spAutoFit/>
            </a:bodyPr>
            <a:lstStyle/>
            <a:p>
              <a:pPr>
                <a:lnSpc>
                  <a:spcPts val="3267"/>
                </a:lnSpc>
              </a:pPr>
              <a:r>
                <a:rPr lang="en-US" sz="3000" dirty="0">
                  <a:solidFill>
                    <a:srgbClr val="002060"/>
                  </a:solidFill>
                  <a:latin typeface="Segoe UI Semibold" panose="020B0702040204020203" pitchFamily="34" charset="0"/>
                  <a:cs typeface="Segoe UI Semibold" panose="020B0702040204020203" pitchFamily="34" charset="0"/>
                </a:rPr>
                <a:t>Youth ages 15-30</a:t>
              </a:r>
            </a:p>
          </p:txBody>
        </p:sp>
        <p:grpSp>
          <p:nvGrpSpPr>
            <p:cNvPr id="35" name="Group 16">
              <a:extLst>
                <a:ext uri="{FF2B5EF4-FFF2-40B4-BE49-F238E27FC236}">
                  <a16:creationId xmlns:a16="http://schemas.microsoft.com/office/drawing/2014/main" id="{5527AC55-991F-47D4-87F9-21083A5C94EA}"/>
                </a:ext>
              </a:extLst>
            </p:cNvPr>
            <p:cNvGrpSpPr/>
            <p:nvPr/>
          </p:nvGrpSpPr>
          <p:grpSpPr>
            <a:xfrm>
              <a:off x="0" y="0"/>
              <a:ext cx="833247" cy="833247"/>
              <a:chOff x="0" y="0"/>
              <a:chExt cx="812800" cy="812800"/>
            </a:xfrm>
          </p:grpSpPr>
          <p:sp>
            <p:nvSpPr>
              <p:cNvPr id="36" name="Freeform 17">
                <a:extLst>
                  <a:ext uri="{FF2B5EF4-FFF2-40B4-BE49-F238E27FC236}">
                    <a16:creationId xmlns:a16="http://schemas.microsoft.com/office/drawing/2014/main" id="{743D3634-EF47-4F57-8336-4188309FD3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sp>
            <p:nvSpPr>
              <p:cNvPr id="37" name="TextBox 18">
                <a:extLst>
                  <a:ext uri="{FF2B5EF4-FFF2-40B4-BE49-F238E27FC236}">
                    <a16:creationId xmlns:a16="http://schemas.microsoft.com/office/drawing/2014/main" id="{3502AAF2-625B-4D4C-B9E8-7F79AC2A3D2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3000" dirty="0">
                  <a:latin typeface="Segoe UI Semibold" panose="020B0702040204020203" pitchFamily="34" charset="0"/>
                  <a:cs typeface="Segoe UI Semibold" panose="020B0702040204020203" pitchFamily="34" charset="0"/>
                </a:endParaRPr>
              </a:p>
            </p:txBody>
          </p:sp>
        </p:grpSp>
      </p:grpSp>
      <p:grpSp>
        <p:nvGrpSpPr>
          <p:cNvPr id="38" name="Group 19">
            <a:extLst>
              <a:ext uri="{FF2B5EF4-FFF2-40B4-BE49-F238E27FC236}">
                <a16:creationId xmlns:a16="http://schemas.microsoft.com/office/drawing/2014/main" id="{71E8141B-1542-482A-BE99-4E9DE6050099}"/>
              </a:ext>
            </a:extLst>
          </p:cNvPr>
          <p:cNvGrpSpPr/>
          <p:nvPr/>
        </p:nvGrpSpPr>
        <p:grpSpPr>
          <a:xfrm>
            <a:off x="2222679" y="3123797"/>
            <a:ext cx="5034779" cy="423193"/>
            <a:chOff x="0" y="-3535"/>
            <a:chExt cx="10069559" cy="846386"/>
          </a:xfrm>
        </p:grpSpPr>
        <p:sp>
          <p:nvSpPr>
            <p:cNvPr id="39" name="TextBox 20">
              <a:extLst>
                <a:ext uri="{FF2B5EF4-FFF2-40B4-BE49-F238E27FC236}">
                  <a16:creationId xmlns:a16="http://schemas.microsoft.com/office/drawing/2014/main" id="{E7ACE41E-9DE6-4FD0-AF03-B4361B4972A7}"/>
                </a:ext>
              </a:extLst>
            </p:cNvPr>
            <p:cNvSpPr txBox="1"/>
            <p:nvPr/>
          </p:nvSpPr>
          <p:spPr>
            <a:xfrm>
              <a:off x="1359244" y="-3535"/>
              <a:ext cx="8710315" cy="846386"/>
            </a:xfrm>
            <a:prstGeom prst="rect">
              <a:avLst/>
            </a:prstGeom>
          </p:spPr>
          <p:txBody>
            <a:bodyPr lIns="0" tIns="0" rIns="0" bIns="0" rtlCol="0" anchor="t">
              <a:spAutoFit/>
            </a:bodyPr>
            <a:lstStyle/>
            <a:p>
              <a:pPr>
                <a:lnSpc>
                  <a:spcPts val="3267"/>
                </a:lnSpc>
              </a:pPr>
              <a:r>
                <a:rPr lang="en-US" sz="3000" dirty="0">
                  <a:solidFill>
                    <a:srgbClr val="002060"/>
                  </a:solidFill>
                  <a:latin typeface="Segoe UI Semibold" panose="020B0702040204020203" pitchFamily="34" charset="0"/>
                  <a:cs typeface="Segoe UI Semibold" panose="020B0702040204020203" pitchFamily="34" charset="0"/>
                </a:rPr>
                <a:t>6 months residency</a:t>
              </a:r>
            </a:p>
          </p:txBody>
        </p:sp>
        <p:grpSp>
          <p:nvGrpSpPr>
            <p:cNvPr id="40" name="Group 21">
              <a:extLst>
                <a:ext uri="{FF2B5EF4-FFF2-40B4-BE49-F238E27FC236}">
                  <a16:creationId xmlns:a16="http://schemas.microsoft.com/office/drawing/2014/main" id="{769ADE9C-5717-4BAD-9C8C-9FD4014D26A7}"/>
                </a:ext>
              </a:extLst>
            </p:cNvPr>
            <p:cNvGrpSpPr/>
            <p:nvPr/>
          </p:nvGrpSpPr>
          <p:grpSpPr>
            <a:xfrm>
              <a:off x="0" y="0"/>
              <a:ext cx="833247" cy="833247"/>
              <a:chOff x="0" y="0"/>
              <a:chExt cx="812800" cy="812800"/>
            </a:xfrm>
          </p:grpSpPr>
          <p:sp>
            <p:nvSpPr>
              <p:cNvPr id="41" name="Freeform 22">
                <a:extLst>
                  <a:ext uri="{FF2B5EF4-FFF2-40B4-BE49-F238E27FC236}">
                    <a16:creationId xmlns:a16="http://schemas.microsoft.com/office/drawing/2014/main" id="{79A09360-0063-4ED7-9E7A-835C1FD21E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sp>
            <p:nvSpPr>
              <p:cNvPr id="42" name="TextBox 23">
                <a:extLst>
                  <a:ext uri="{FF2B5EF4-FFF2-40B4-BE49-F238E27FC236}">
                    <a16:creationId xmlns:a16="http://schemas.microsoft.com/office/drawing/2014/main" id="{0D5F58EA-6B9C-4E07-919E-13EBD15B5D1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3000">
                  <a:latin typeface="Segoe UI Semibold" panose="020B0702040204020203" pitchFamily="34" charset="0"/>
                  <a:cs typeface="Segoe UI Semibold" panose="020B0702040204020203" pitchFamily="34" charset="0"/>
                </a:endParaRPr>
              </a:p>
            </p:txBody>
          </p:sp>
        </p:grpSp>
      </p:grpSp>
      <p:grpSp>
        <p:nvGrpSpPr>
          <p:cNvPr id="43" name="Group 24">
            <a:extLst>
              <a:ext uri="{FF2B5EF4-FFF2-40B4-BE49-F238E27FC236}">
                <a16:creationId xmlns:a16="http://schemas.microsoft.com/office/drawing/2014/main" id="{EB3DB305-04CA-441A-906D-CBF049994033}"/>
              </a:ext>
            </a:extLst>
          </p:cNvPr>
          <p:cNvGrpSpPr/>
          <p:nvPr/>
        </p:nvGrpSpPr>
        <p:grpSpPr>
          <a:xfrm>
            <a:off x="2222679" y="4055206"/>
            <a:ext cx="5436521" cy="423193"/>
            <a:chOff x="0" y="-3535"/>
            <a:chExt cx="10873043" cy="846386"/>
          </a:xfrm>
        </p:grpSpPr>
        <p:sp>
          <p:nvSpPr>
            <p:cNvPr id="44" name="TextBox 25">
              <a:extLst>
                <a:ext uri="{FF2B5EF4-FFF2-40B4-BE49-F238E27FC236}">
                  <a16:creationId xmlns:a16="http://schemas.microsoft.com/office/drawing/2014/main" id="{3670B68B-0C43-40C0-9FBF-2130CE48203E}"/>
                </a:ext>
              </a:extLst>
            </p:cNvPr>
            <p:cNvSpPr txBox="1"/>
            <p:nvPr/>
          </p:nvSpPr>
          <p:spPr>
            <a:xfrm>
              <a:off x="1359244" y="-3535"/>
              <a:ext cx="9513799" cy="846386"/>
            </a:xfrm>
            <a:prstGeom prst="rect">
              <a:avLst/>
            </a:prstGeom>
          </p:spPr>
          <p:txBody>
            <a:bodyPr lIns="0" tIns="0" rIns="0" bIns="0" rtlCol="0" anchor="t">
              <a:spAutoFit/>
            </a:bodyPr>
            <a:lstStyle/>
            <a:p>
              <a:pPr>
                <a:lnSpc>
                  <a:spcPts val="3267"/>
                </a:lnSpc>
              </a:pPr>
              <a:r>
                <a:rPr lang="en-US" sz="3000" dirty="0">
                  <a:solidFill>
                    <a:srgbClr val="002060"/>
                  </a:solidFill>
                  <a:latin typeface="Segoe UI Semibold" panose="020B0702040204020203" pitchFamily="34" charset="0"/>
                  <a:cs typeface="Segoe UI Semibold" panose="020B0702040204020203" pitchFamily="34" charset="0"/>
                </a:rPr>
                <a:t>Duly registered voters</a:t>
              </a:r>
            </a:p>
          </p:txBody>
        </p:sp>
        <p:grpSp>
          <p:nvGrpSpPr>
            <p:cNvPr id="45" name="Group 26">
              <a:extLst>
                <a:ext uri="{FF2B5EF4-FFF2-40B4-BE49-F238E27FC236}">
                  <a16:creationId xmlns:a16="http://schemas.microsoft.com/office/drawing/2014/main" id="{66A277CD-2B0B-4CC3-8092-A4C5DACAE376}"/>
                </a:ext>
              </a:extLst>
            </p:cNvPr>
            <p:cNvGrpSpPr/>
            <p:nvPr/>
          </p:nvGrpSpPr>
          <p:grpSpPr>
            <a:xfrm>
              <a:off x="0" y="0"/>
              <a:ext cx="833247" cy="833247"/>
              <a:chOff x="0" y="0"/>
              <a:chExt cx="812800" cy="812800"/>
            </a:xfrm>
          </p:grpSpPr>
          <p:sp>
            <p:nvSpPr>
              <p:cNvPr id="46" name="Freeform 27">
                <a:extLst>
                  <a:ext uri="{FF2B5EF4-FFF2-40B4-BE49-F238E27FC236}">
                    <a16:creationId xmlns:a16="http://schemas.microsoft.com/office/drawing/2014/main" id="{1AAE1E5A-D5C5-401F-9BDD-EB37373AC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sp>
            <p:nvSpPr>
              <p:cNvPr id="47" name="TextBox 28">
                <a:extLst>
                  <a:ext uri="{FF2B5EF4-FFF2-40B4-BE49-F238E27FC236}">
                    <a16:creationId xmlns:a16="http://schemas.microsoft.com/office/drawing/2014/main" id="{4EA271A5-9DB6-4D38-B6E3-977A64B813A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3000">
                  <a:latin typeface="Segoe UI Semibold" panose="020B0702040204020203" pitchFamily="34" charset="0"/>
                  <a:cs typeface="Segoe UI Semibold" panose="020B0702040204020203" pitchFamily="34" charset="0"/>
                </a:endParaRPr>
              </a:p>
            </p:txBody>
          </p:sp>
        </p:grpSp>
      </p:grpSp>
      <p:sp>
        <p:nvSpPr>
          <p:cNvPr id="4" name="TextBox 3">
            <a:extLst>
              <a:ext uri="{FF2B5EF4-FFF2-40B4-BE49-F238E27FC236}">
                <a16:creationId xmlns:a16="http://schemas.microsoft.com/office/drawing/2014/main" id="{F23BA823-C729-4E89-B242-9B900858A8A3}"/>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grpSp>
        <p:nvGrpSpPr>
          <p:cNvPr id="51" name="Group 50">
            <a:extLst>
              <a:ext uri="{FF2B5EF4-FFF2-40B4-BE49-F238E27FC236}">
                <a16:creationId xmlns:a16="http://schemas.microsoft.com/office/drawing/2014/main" id="{6A9FE4C8-26C2-49C1-921F-73C8C8CBF9FF}"/>
              </a:ext>
            </a:extLst>
          </p:cNvPr>
          <p:cNvGrpSpPr/>
          <p:nvPr/>
        </p:nvGrpSpPr>
        <p:grpSpPr>
          <a:xfrm>
            <a:off x="7874000" y="3733800"/>
            <a:ext cx="4320209" cy="3124200"/>
            <a:chOff x="11811000" y="5600700"/>
            <a:chExt cx="6480313" cy="4686300"/>
          </a:xfrm>
        </p:grpSpPr>
        <p:pic>
          <p:nvPicPr>
            <p:cNvPr id="52" name="Google Shape;24;p11">
              <a:extLst>
                <a:ext uri="{FF2B5EF4-FFF2-40B4-BE49-F238E27FC236}">
                  <a16:creationId xmlns:a16="http://schemas.microsoft.com/office/drawing/2014/main" id="{B11664C1-D1C9-4B84-AE27-7AEE4823E8E8}"/>
                </a:ext>
              </a:extLst>
            </p:cNvPr>
            <p:cNvPicPr preferRelativeResize="0"/>
            <p:nvPr/>
          </p:nvPicPr>
          <p:blipFill rotWithShape="1">
            <a:blip r:embed="rId6">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53" name="Google Shape;22;p10" descr="C:\Users\abby\Desktop\COA Style Guide\Assets\COA Logo.png">
              <a:extLst>
                <a:ext uri="{FF2B5EF4-FFF2-40B4-BE49-F238E27FC236}">
                  <a16:creationId xmlns:a16="http://schemas.microsoft.com/office/drawing/2014/main" id="{26DBF9FE-6693-407B-AFF7-E8C4FAE7EB22}"/>
                </a:ext>
              </a:extLst>
            </p:cNvPr>
            <p:cNvPicPr preferRelativeResize="0"/>
            <p:nvPr/>
          </p:nvPicPr>
          <p:blipFill rotWithShape="1">
            <a:blip r:embed="rId7">
              <a:alphaModFix/>
            </a:blip>
            <a:srcRect/>
            <a:stretch/>
          </p:blipFill>
          <p:spPr>
            <a:xfrm>
              <a:off x="16306800" y="8343900"/>
              <a:ext cx="1676400" cy="1628775"/>
            </a:xfrm>
            <a:prstGeom prst="rect">
              <a:avLst/>
            </a:prstGeom>
            <a:noFill/>
            <a:ln>
              <a:noFill/>
            </a:ln>
          </p:spPr>
        </p:pic>
      </p:grpSp>
    </p:spTree>
    <p:extLst>
      <p:ext uri="{BB962C8B-B14F-4D97-AF65-F5344CB8AC3E}">
        <p14:creationId xmlns:p14="http://schemas.microsoft.com/office/powerpoint/2010/main" val="333068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750"/>
                                        <p:tgtEl>
                                          <p:spTgt spid="33"/>
                                        </p:tgtEl>
                                      </p:cBhvr>
                                    </p:animEffect>
                                    <p:anim calcmode="lin" valueType="num">
                                      <p:cBhvr>
                                        <p:cTn id="15" dur="750" fill="hold"/>
                                        <p:tgtEl>
                                          <p:spTgt spid="33"/>
                                        </p:tgtEl>
                                        <p:attrNameLst>
                                          <p:attrName>ppt_x</p:attrName>
                                        </p:attrNameLst>
                                      </p:cBhvr>
                                      <p:tavLst>
                                        <p:tav tm="0">
                                          <p:val>
                                            <p:strVal val="#ppt_x"/>
                                          </p:val>
                                        </p:tav>
                                        <p:tav tm="100000">
                                          <p:val>
                                            <p:strVal val="#ppt_x"/>
                                          </p:val>
                                        </p:tav>
                                      </p:tavLst>
                                    </p:anim>
                                    <p:anim calcmode="lin" valueType="num">
                                      <p:cBhvr>
                                        <p:cTn id="16" dur="75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750"/>
                                        <p:tgtEl>
                                          <p:spTgt spid="38"/>
                                        </p:tgtEl>
                                      </p:cBhvr>
                                    </p:animEffect>
                                    <p:anim calcmode="lin" valueType="num">
                                      <p:cBhvr>
                                        <p:cTn id="20" dur="750" fill="hold"/>
                                        <p:tgtEl>
                                          <p:spTgt spid="38"/>
                                        </p:tgtEl>
                                        <p:attrNameLst>
                                          <p:attrName>ppt_x</p:attrName>
                                        </p:attrNameLst>
                                      </p:cBhvr>
                                      <p:tavLst>
                                        <p:tav tm="0">
                                          <p:val>
                                            <p:strVal val="#ppt_x"/>
                                          </p:val>
                                        </p:tav>
                                        <p:tav tm="100000">
                                          <p:val>
                                            <p:strVal val="#ppt_x"/>
                                          </p:val>
                                        </p:tav>
                                      </p:tavLst>
                                    </p:anim>
                                    <p:anim calcmode="lin" valueType="num">
                                      <p:cBhvr>
                                        <p:cTn id="21" dur="750" fill="hold"/>
                                        <p:tgtEl>
                                          <p:spTgt spid="3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750"/>
                                        <p:tgtEl>
                                          <p:spTgt spid="43"/>
                                        </p:tgtEl>
                                      </p:cBhvr>
                                    </p:animEffect>
                                    <p:anim calcmode="lin" valueType="num">
                                      <p:cBhvr>
                                        <p:cTn id="25" dur="750" fill="hold"/>
                                        <p:tgtEl>
                                          <p:spTgt spid="43"/>
                                        </p:tgtEl>
                                        <p:attrNameLst>
                                          <p:attrName>ppt_x</p:attrName>
                                        </p:attrNameLst>
                                      </p:cBhvr>
                                      <p:tavLst>
                                        <p:tav tm="0">
                                          <p:val>
                                            <p:strVal val="#ppt_x"/>
                                          </p:val>
                                        </p:tav>
                                        <p:tav tm="100000">
                                          <p:val>
                                            <p:strVal val="#ppt_x"/>
                                          </p:val>
                                        </p:tav>
                                      </p:tavLst>
                                    </p:anim>
                                    <p:anim calcmode="lin" valueType="num">
                                      <p:cBhvr>
                                        <p:cTn id="26" dur="75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C4C16DA6-9BF8-484C-8F0D-A4F9A86EEE9F}"/>
              </a:ext>
            </a:extLst>
          </p:cNvPr>
          <p:cNvSpPr txBox="1">
            <a:spLocks/>
          </p:cNvSpPr>
          <p:nvPr/>
        </p:nvSpPr>
        <p:spPr bwMode="auto">
          <a:xfrm>
            <a:off x="0" y="133350"/>
            <a:ext cx="12191999"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742950" indent="-285750" defTabSz="45720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1143000" indent="-228600" defTabSz="4572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600200" indent="-228600" defTabSz="4572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2057400" indent="-228600" defTabSz="4572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25146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9718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34290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8862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eaLnBrk="1" hangingPunct="1">
              <a:spcBef>
                <a:spcPct val="0"/>
              </a:spcBef>
              <a:buClrTx/>
              <a:buSzTx/>
              <a:buFontTx/>
              <a:buNone/>
            </a:pPr>
            <a:r>
              <a:rPr lang="en-PH" altLang="en-US" sz="4000" b="1" dirty="0">
                <a:solidFill>
                  <a:schemeClr val="accent1">
                    <a:lumMod val="50000"/>
                  </a:schemeClr>
                </a:solidFill>
                <a:latin typeface="Arial Black" panose="020B0A04020102020204" pitchFamily="34" charset="0"/>
              </a:rPr>
              <a:t>Disbursements/Payments</a:t>
            </a:r>
          </a:p>
        </p:txBody>
      </p:sp>
      <p:sp>
        <p:nvSpPr>
          <p:cNvPr id="40" name="Rectangle 39">
            <a:extLst>
              <a:ext uri="{FF2B5EF4-FFF2-40B4-BE49-F238E27FC236}">
                <a16:creationId xmlns:a16="http://schemas.microsoft.com/office/drawing/2014/main" id="{5F9B9AF1-8A02-485D-8719-F4D1789905C9}"/>
              </a:ext>
            </a:extLst>
          </p:cNvPr>
          <p:cNvSpPr/>
          <p:nvPr/>
        </p:nvSpPr>
        <p:spPr>
          <a:xfrm>
            <a:off x="3396091" y="1032931"/>
            <a:ext cx="1871662" cy="74453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CHECKS</a:t>
            </a:r>
          </a:p>
        </p:txBody>
      </p:sp>
      <p:sp>
        <p:nvSpPr>
          <p:cNvPr id="41" name="Rectangle 40">
            <a:extLst>
              <a:ext uri="{FF2B5EF4-FFF2-40B4-BE49-F238E27FC236}">
                <a16:creationId xmlns:a16="http://schemas.microsoft.com/office/drawing/2014/main" id="{295A35AD-0F03-480F-9864-792C9E0ABCBD}"/>
              </a:ext>
            </a:extLst>
          </p:cNvPr>
          <p:cNvSpPr/>
          <p:nvPr/>
        </p:nvSpPr>
        <p:spPr>
          <a:xfrm>
            <a:off x="7773361" y="1032931"/>
            <a:ext cx="2006063" cy="74453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CASH ADVANCES</a:t>
            </a:r>
          </a:p>
        </p:txBody>
      </p:sp>
      <p:sp>
        <p:nvSpPr>
          <p:cNvPr id="42" name="Rounded Rectangle 28">
            <a:extLst>
              <a:ext uri="{FF2B5EF4-FFF2-40B4-BE49-F238E27FC236}">
                <a16:creationId xmlns:a16="http://schemas.microsoft.com/office/drawing/2014/main" id="{240400EA-D639-4B68-B33E-677EA58EC5DF}"/>
              </a:ext>
            </a:extLst>
          </p:cNvPr>
          <p:cNvSpPr/>
          <p:nvPr/>
        </p:nvSpPr>
        <p:spPr>
          <a:xfrm>
            <a:off x="3144732" y="2243135"/>
            <a:ext cx="2254784"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000" dirty="0">
                <a:latin typeface="Franklin Gothic Book" panose="020B0503020102020204" pitchFamily="34" charset="0"/>
              </a:rPr>
              <a:t>DVs/Checks/SDs</a:t>
            </a:r>
          </a:p>
        </p:txBody>
      </p:sp>
      <p:sp>
        <p:nvSpPr>
          <p:cNvPr id="43" name="Rounded Rectangle 29">
            <a:extLst>
              <a:ext uri="{FF2B5EF4-FFF2-40B4-BE49-F238E27FC236}">
                <a16:creationId xmlns:a16="http://schemas.microsoft.com/office/drawing/2014/main" id="{81F35DBD-94F9-4739-970A-2851639F1ED6}"/>
              </a:ext>
            </a:extLst>
          </p:cNvPr>
          <p:cNvSpPr/>
          <p:nvPr/>
        </p:nvSpPr>
        <p:spPr>
          <a:xfrm>
            <a:off x="7500040" y="2243135"/>
            <a:ext cx="2552707"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DVs/Checks/LR/SDs</a:t>
            </a:r>
          </a:p>
          <a:p>
            <a:pPr algn="ctr">
              <a:defRPr/>
            </a:pPr>
            <a:endParaRPr lang="en-US" sz="2000" dirty="0">
              <a:latin typeface="Franklin Gothic Book" panose="020B0503020102020204" pitchFamily="34" charset="0"/>
            </a:endParaRPr>
          </a:p>
        </p:txBody>
      </p:sp>
      <p:sp>
        <p:nvSpPr>
          <p:cNvPr id="44" name="Rounded Rectangle 32">
            <a:extLst>
              <a:ext uri="{FF2B5EF4-FFF2-40B4-BE49-F238E27FC236}">
                <a16:creationId xmlns:a16="http://schemas.microsoft.com/office/drawing/2014/main" id="{77D9F4EB-38F9-42C7-B9B6-0F5D58977624}"/>
              </a:ext>
            </a:extLst>
          </p:cNvPr>
          <p:cNvSpPr/>
          <p:nvPr/>
        </p:nvSpPr>
        <p:spPr>
          <a:xfrm>
            <a:off x="3100816" y="3602036"/>
            <a:ext cx="2298700" cy="1008062"/>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RBCPB/RSPFCPB</a:t>
            </a:r>
          </a:p>
        </p:txBody>
      </p:sp>
      <p:sp>
        <p:nvSpPr>
          <p:cNvPr id="45" name="Rounded Rectangle 33">
            <a:extLst>
              <a:ext uri="{FF2B5EF4-FFF2-40B4-BE49-F238E27FC236}">
                <a16:creationId xmlns:a16="http://schemas.microsoft.com/office/drawing/2014/main" id="{96B0CB0B-13C2-4526-8F93-E5979911935B}"/>
              </a:ext>
            </a:extLst>
          </p:cNvPr>
          <p:cNvSpPr/>
          <p:nvPr/>
        </p:nvSpPr>
        <p:spPr>
          <a:xfrm>
            <a:off x="6797040" y="3602036"/>
            <a:ext cx="3945467" cy="1008062"/>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in Bank and Other Related Financial Transactions (RCB)</a:t>
            </a:r>
          </a:p>
        </p:txBody>
      </p:sp>
      <p:sp>
        <p:nvSpPr>
          <p:cNvPr id="46" name="Rounded Rectangle 34">
            <a:extLst>
              <a:ext uri="{FF2B5EF4-FFF2-40B4-BE49-F238E27FC236}">
                <a16:creationId xmlns:a16="http://schemas.microsoft.com/office/drawing/2014/main" id="{846A659F-58CF-4676-93AE-4F880A356276}"/>
              </a:ext>
            </a:extLst>
          </p:cNvPr>
          <p:cNvSpPr/>
          <p:nvPr/>
        </p:nvSpPr>
        <p:spPr>
          <a:xfrm>
            <a:off x="3112460" y="5090056"/>
            <a:ext cx="2336800" cy="1223962"/>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SCBAA/SBCPB/ SSPFCPB</a:t>
            </a:r>
          </a:p>
          <a:p>
            <a:pPr algn="ctr">
              <a:defRPr/>
            </a:pPr>
            <a:endParaRPr lang="en-US" sz="2000" dirty="0">
              <a:latin typeface="Franklin Gothic Book" panose="020B0503020102020204" pitchFamily="34" charset="0"/>
            </a:endParaRPr>
          </a:p>
        </p:txBody>
      </p:sp>
      <p:sp>
        <p:nvSpPr>
          <p:cNvPr id="47" name="Rounded Rectangle 35">
            <a:extLst>
              <a:ext uri="{FF2B5EF4-FFF2-40B4-BE49-F238E27FC236}">
                <a16:creationId xmlns:a16="http://schemas.microsoft.com/office/drawing/2014/main" id="{99E164EF-DB9E-4302-A01D-D2E1A8AF5B7B}"/>
              </a:ext>
            </a:extLst>
          </p:cNvPr>
          <p:cNvSpPr/>
          <p:nvPr/>
        </p:nvSpPr>
        <p:spPr>
          <a:xfrm>
            <a:off x="6439856" y="5090056"/>
            <a:ext cx="4946114" cy="1223963"/>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Statement of Receipts and Payments (SRP) </a:t>
            </a:r>
          </a:p>
          <a:p>
            <a:pPr algn="ctr">
              <a:defRPr/>
            </a:pPr>
            <a:r>
              <a:rPr lang="en-US" sz="2000" dirty="0">
                <a:latin typeface="Franklin Gothic Book" panose="020B0503020102020204" pitchFamily="34" charset="0"/>
              </a:rPr>
              <a:t>Notes to Financial Statements </a:t>
            </a:r>
          </a:p>
          <a:p>
            <a:pPr algn="ctr">
              <a:defRPr/>
            </a:pPr>
            <a:r>
              <a:rPr lang="en-US" sz="2000" dirty="0">
                <a:latin typeface="Franklin Gothic Book" panose="020B0503020102020204" pitchFamily="34" charset="0"/>
              </a:rPr>
              <a:t>Bank Reconciliation Statement</a:t>
            </a:r>
          </a:p>
          <a:p>
            <a:pPr algn="ctr">
              <a:defRPr/>
            </a:pPr>
            <a:endParaRPr lang="en-US" sz="2000" dirty="0">
              <a:latin typeface="Franklin Gothic Book" panose="020B0503020102020204" pitchFamily="34" charset="0"/>
            </a:endParaRPr>
          </a:p>
        </p:txBody>
      </p:sp>
      <p:sp>
        <p:nvSpPr>
          <p:cNvPr id="48" name="Right Arrow 43">
            <a:extLst>
              <a:ext uri="{FF2B5EF4-FFF2-40B4-BE49-F238E27FC236}">
                <a16:creationId xmlns:a16="http://schemas.microsoft.com/office/drawing/2014/main" id="{068A292B-2A0F-4700-B0EA-96763BD5F2CE}"/>
              </a:ext>
            </a:extLst>
          </p:cNvPr>
          <p:cNvSpPr/>
          <p:nvPr/>
        </p:nvSpPr>
        <p:spPr>
          <a:xfrm>
            <a:off x="1073573" y="2036761"/>
            <a:ext cx="1593855"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b="1" dirty="0">
                <a:latin typeface="Franklin Gothic Book" panose="020B0503020102020204" pitchFamily="34" charset="0"/>
              </a:rPr>
              <a:t>Documents/ Basis</a:t>
            </a:r>
          </a:p>
        </p:txBody>
      </p:sp>
      <p:sp>
        <p:nvSpPr>
          <p:cNvPr id="49" name="Right Arrow 44">
            <a:extLst>
              <a:ext uri="{FF2B5EF4-FFF2-40B4-BE49-F238E27FC236}">
                <a16:creationId xmlns:a16="http://schemas.microsoft.com/office/drawing/2014/main" id="{31F5B0E3-CCD6-4CB3-8772-44A0F82BE2A9}"/>
              </a:ext>
            </a:extLst>
          </p:cNvPr>
          <p:cNvSpPr/>
          <p:nvPr/>
        </p:nvSpPr>
        <p:spPr>
          <a:xfrm>
            <a:off x="1073573" y="3546473"/>
            <a:ext cx="1593855" cy="1063625"/>
          </a:xfrm>
          <a:prstGeom prst="rightArrow">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latin typeface="Franklin Gothic Book" panose="020B0503020102020204" pitchFamily="34" charset="0"/>
              </a:rPr>
              <a:t>Registry/ Register</a:t>
            </a:r>
          </a:p>
        </p:txBody>
      </p:sp>
      <p:sp>
        <p:nvSpPr>
          <p:cNvPr id="50" name="Right Arrow 45">
            <a:extLst>
              <a:ext uri="{FF2B5EF4-FFF2-40B4-BE49-F238E27FC236}">
                <a16:creationId xmlns:a16="http://schemas.microsoft.com/office/drawing/2014/main" id="{8BCBBB22-AC10-45DF-A7B2-868A31EC8343}"/>
              </a:ext>
            </a:extLst>
          </p:cNvPr>
          <p:cNvSpPr/>
          <p:nvPr/>
        </p:nvSpPr>
        <p:spPr>
          <a:xfrm>
            <a:off x="1073573" y="5023379"/>
            <a:ext cx="1593855"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b="1" dirty="0">
                <a:latin typeface="Franklin Gothic Book" panose="020B0503020102020204" pitchFamily="34" charset="0"/>
              </a:rPr>
              <a:t>FS and Other Reports</a:t>
            </a:r>
          </a:p>
        </p:txBody>
      </p:sp>
      <p:cxnSp>
        <p:nvCxnSpPr>
          <p:cNvPr id="51" name="Straight Connector 50">
            <a:extLst>
              <a:ext uri="{FF2B5EF4-FFF2-40B4-BE49-F238E27FC236}">
                <a16:creationId xmlns:a16="http://schemas.microsoft.com/office/drawing/2014/main" id="{D7F1D55D-0DCC-4C76-8DB1-F79F0F41D497}"/>
              </a:ext>
            </a:extLst>
          </p:cNvPr>
          <p:cNvCxnSpPr>
            <a:endCxn id="42" idx="0"/>
          </p:cNvCxnSpPr>
          <p:nvPr/>
        </p:nvCxnSpPr>
        <p:spPr>
          <a:xfrm>
            <a:off x="4272124" y="1776831"/>
            <a:ext cx="0" cy="46630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13DFDA81-0EC5-4515-A035-43D9818DF25A}"/>
              </a:ext>
            </a:extLst>
          </p:cNvPr>
          <p:cNvCxnSpPr/>
          <p:nvPr/>
        </p:nvCxnSpPr>
        <p:spPr>
          <a:xfrm>
            <a:off x="8741730" y="1776831"/>
            <a:ext cx="0" cy="46630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3" name="Straight Connector 52">
            <a:extLst>
              <a:ext uri="{FF2B5EF4-FFF2-40B4-BE49-F238E27FC236}">
                <a16:creationId xmlns:a16="http://schemas.microsoft.com/office/drawing/2014/main" id="{9BB1E07B-F2EA-424E-B97D-3B50D10EC704}"/>
              </a:ext>
            </a:extLst>
          </p:cNvPr>
          <p:cNvCxnSpPr/>
          <p:nvPr/>
        </p:nvCxnSpPr>
        <p:spPr>
          <a:xfrm>
            <a:off x="4272124" y="2812730"/>
            <a:ext cx="2795" cy="287337"/>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016512BC-376C-4506-993B-776650C160D3}"/>
              </a:ext>
            </a:extLst>
          </p:cNvPr>
          <p:cNvCxnSpPr/>
          <p:nvPr/>
        </p:nvCxnSpPr>
        <p:spPr>
          <a:xfrm>
            <a:off x="4262217" y="3100067"/>
            <a:ext cx="4473422" cy="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5" name="Straight Arrow Connector 54">
            <a:extLst>
              <a:ext uri="{FF2B5EF4-FFF2-40B4-BE49-F238E27FC236}">
                <a16:creationId xmlns:a16="http://schemas.microsoft.com/office/drawing/2014/main" id="{8CD678DF-85C6-4D66-98F1-6E65848EE14E}"/>
              </a:ext>
            </a:extLst>
          </p:cNvPr>
          <p:cNvCxnSpPr/>
          <p:nvPr/>
        </p:nvCxnSpPr>
        <p:spPr>
          <a:xfrm>
            <a:off x="4236884" y="3304801"/>
            <a:ext cx="0" cy="274001"/>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6" name="Straight Arrow Connector 55">
            <a:extLst>
              <a:ext uri="{FF2B5EF4-FFF2-40B4-BE49-F238E27FC236}">
                <a16:creationId xmlns:a16="http://schemas.microsoft.com/office/drawing/2014/main" id="{9C5764B3-827F-4955-8B50-508679BE1D99}"/>
              </a:ext>
            </a:extLst>
          </p:cNvPr>
          <p:cNvCxnSpPr/>
          <p:nvPr/>
        </p:nvCxnSpPr>
        <p:spPr>
          <a:xfrm>
            <a:off x="8813796" y="3304801"/>
            <a:ext cx="27" cy="274002"/>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Connector 56">
            <a:extLst>
              <a:ext uri="{FF2B5EF4-FFF2-40B4-BE49-F238E27FC236}">
                <a16:creationId xmlns:a16="http://schemas.microsoft.com/office/drawing/2014/main" id="{EAF8EC75-0A67-4BE6-A864-84338CC7A580}"/>
              </a:ext>
            </a:extLst>
          </p:cNvPr>
          <p:cNvCxnSpPr/>
          <p:nvPr/>
        </p:nvCxnSpPr>
        <p:spPr>
          <a:xfrm>
            <a:off x="4225290" y="3304801"/>
            <a:ext cx="4597400" cy="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8" name="Straight Connector 57">
            <a:extLst>
              <a:ext uri="{FF2B5EF4-FFF2-40B4-BE49-F238E27FC236}">
                <a16:creationId xmlns:a16="http://schemas.microsoft.com/office/drawing/2014/main" id="{537DA2D3-EB22-4EB1-99B6-81E1A6B20087}"/>
              </a:ext>
            </a:extLst>
          </p:cNvPr>
          <p:cNvCxnSpPr/>
          <p:nvPr/>
        </p:nvCxnSpPr>
        <p:spPr>
          <a:xfrm flipH="1">
            <a:off x="6632878" y="3100067"/>
            <a:ext cx="2237" cy="20394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9" name="Straight Connector 58">
            <a:extLst>
              <a:ext uri="{FF2B5EF4-FFF2-40B4-BE49-F238E27FC236}">
                <a16:creationId xmlns:a16="http://schemas.microsoft.com/office/drawing/2014/main" id="{88708A88-DD8E-4AEA-95FF-2C14B6448574}"/>
              </a:ext>
            </a:extLst>
          </p:cNvPr>
          <p:cNvCxnSpPr/>
          <p:nvPr/>
        </p:nvCxnSpPr>
        <p:spPr>
          <a:xfrm flipH="1">
            <a:off x="8735639" y="2823940"/>
            <a:ext cx="3176" cy="28581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0" name="Straight Arrow Connector 59">
            <a:extLst>
              <a:ext uri="{FF2B5EF4-FFF2-40B4-BE49-F238E27FC236}">
                <a16:creationId xmlns:a16="http://schemas.microsoft.com/office/drawing/2014/main" id="{61CC8CC1-448D-4F87-8608-0605BF46707D}"/>
              </a:ext>
            </a:extLst>
          </p:cNvPr>
          <p:cNvCxnSpPr/>
          <p:nvPr/>
        </p:nvCxnSpPr>
        <p:spPr>
          <a:xfrm>
            <a:off x="8817666" y="4660900"/>
            <a:ext cx="0" cy="397406"/>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1" name="Straight Arrow Connector 60">
            <a:extLst>
              <a:ext uri="{FF2B5EF4-FFF2-40B4-BE49-F238E27FC236}">
                <a16:creationId xmlns:a16="http://schemas.microsoft.com/office/drawing/2014/main" id="{EF92A98D-1A81-4C3E-BC6D-AA54BBA1730A}"/>
              </a:ext>
            </a:extLst>
          </p:cNvPr>
          <p:cNvCxnSpPr/>
          <p:nvPr/>
        </p:nvCxnSpPr>
        <p:spPr>
          <a:xfrm>
            <a:off x="4250166" y="4629148"/>
            <a:ext cx="0" cy="434973"/>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14" presetClass="entr" presetSubtype="10" fill="hold" grpId="0" nodeType="withEffect">
                                  <p:stCondLst>
                                    <p:cond delay="250"/>
                                  </p:stCondLst>
                                  <p:childTnLst>
                                    <p:set>
                                      <p:cBhvr>
                                        <p:cTn id="12" dur="1" fill="hold">
                                          <p:stCondLst>
                                            <p:cond delay="0"/>
                                          </p:stCondLst>
                                        </p:cTn>
                                        <p:tgtEl>
                                          <p:spTgt spid="41"/>
                                        </p:tgtEl>
                                        <p:attrNameLst>
                                          <p:attrName>style.visibility</p:attrName>
                                        </p:attrNameLst>
                                      </p:cBhvr>
                                      <p:to>
                                        <p:strVal val="visible"/>
                                      </p:to>
                                    </p:set>
                                    <p:animEffect transition="in" filter="randombar(horizontal)">
                                      <p:cBhvr>
                                        <p:cTn id="13" dur="500"/>
                                        <p:tgtEl>
                                          <p:spTgt spid="41"/>
                                        </p:tgtEl>
                                      </p:cBhvr>
                                    </p:animEffect>
                                  </p:childTnLst>
                                </p:cTn>
                              </p:par>
                              <p:par>
                                <p:cTn id="14" presetID="14" presetClass="entr" presetSubtype="10" fill="hold" grpId="0" nodeType="withEffect">
                                  <p:stCondLst>
                                    <p:cond delay="25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par>
                                <p:cTn id="17" presetID="14" presetClass="entr" presetSubtype="10"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Effect transition="in" filter="randombar(horizontal)">
                                      <p:cBhvr>
                                        <p:cTn id="19" dur="500"/>
                                        <p:tgtEl>
                                          <p:spTgt spid="43"/>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par>
                                <p:cTn id="23" presetID="14" presetClass="entr" presetSubtype="10" fill="hold" grpId="0" nodeType="withEffect">
                                  <p:stCondLst>
                                    <p:cond delay="250"/>
                                  </p:stCondLst>
                                  <p:childTnLst>
                                    <p:set>
                                      <p:cBhvr>
                                        <p:cTn id="24" dur="1" fill="hold">
                                          <p:stCondLst>
                                            <p:cond delay="0"/>
                                          </p:stCondLst>
                                        </p:cTn>
                                        <p:tgtEl>
                                          <p:spTgt spid="45"/>
                                        </p:tgtEl>
                                        <p:attrNameLst>
                                          <p:attrName>style.visibility</p:attrName>
                                        </p:attrNameLst>
                                      </p:cBhvr>
                                      <p:to>
                                        <p:strVal val="visible"/>
                                      </p:to>
                                    </p:set>
                                    <p:animEffect transition="in" filter="randombar(horizontal)">
                                      <p:cBhvr>
                                        <p:cTn id="25" dur="500"/>
                                        <p:tgtEl>
                                          <p:spTgt spid="45"/>
                                        </p:tgtEl>
                                      </p:cBhvr>
                                    </p:animEffect>
                                  </p:childTnLst>
                                </p:cTn>
                              </p:par>
                              <p:par>
                                <p:cTn id="26" presetID="14" presetClass="entr" presetSubtype="10" fill="hold" grpId="0" nodeType="withEffect">
                                  <p:stCondLst>
                                    <p:cond delay="250"/>
                                  </p:stCondLst>
                                  <p:childTnLst>
                                    <p:set>
                                      <p:cBhvr>
                                        <p:cTn id="27" dur="1" fill="hold">
                                          <p:stCondLst>
                                            <p:cond delay="0"/>
                                          </p:stCondLst>
                                        </p:cTn>
                                        <p:tgtEl>
                                          <p:spTgt spid="46"/>
                                        </p:tgtEl>
                                        <p:attrNameLst>
                                          <p:attrName>style.visibility</p:attrName>
                                        </p:attrNameLst>
                                      </p:cBhvr>
                                      <p:to>
                                        <p:strVal val="visible"/>
                                      </p:to>
                                    </p:set>
                                    <p:animEffect transition="in" filter="randombar(horizontal)">
                                      <p:cBhvr>
                                        <p:cTn id="28" dur="500"/>
                                        <p:tgtEl>
                                          <p:spTgt spid="46"/>
                                        </p:tgtEl>
                                      </p:cBhvr>
                                    </p:animEffect>
                                  </p:childTnLst>
                                </p:cTn>
                              </p:par>
                              <p:par>
                                <p:cTn id="29" presetID="14" presetClass="entr" presetSubtype="10" fill="hold" grpId="0" nodeType="withEffect">
                                  <p:stCondLst>
                                    <p:cond delay="250"/>
                                  </p:stCondLst>
                                  <p:childTnLst>
                                    <p:set>
                                      <p:cBhvr>
                                        <p:cTn id="30" dur="1" fill="hold">
                                          <p:stCondLst>
                                            <p:cond delay="0"/>
                                          </p:stCondLst>
                                        </p:cTn>
                                        <p:tgtEl>
                                          <p:spTgt spid="47"/>
                                        </p:tgtEl>
                                        <p:attrNameLst>
                                          <p:attrName>style.visibility</p:attrName>
                                        </p:attrNameLst>
                                      </p:cBhvr>
                                      <p:to>
                                        <p:strVal val="visible"/>
                                      </p:to>
                                    </p:set>
                                    <p:animEffect transition="in" filter="randombar(horizontal)">
                                      <p:cBhvr>
                                        <p:cTn id="31" dur="500"/>
                                        <p:tgtEl>
                                          <p:spTgt spid="47"/>
                                        </p:tgtEl>
                                      </p:cBhvr>
                                    </p:animEffect>
                                  </p:childTnLst>
                                </p:cTn>
                              </p:par>
                              <p:par>
                                <p:cTn id="32" presetID="14" presetClass="entr" presetSubtype="10" fill="hold" grpId="0" nodeType="withEffect">
                                  <p:stCondLst>
                                    <p:cond delay="250"/>
                                  </p:stCondLst>
                                  <p:childTnLst>
                                    <p:set>
                                      <p:cBhvr>
                                        <p:cTn id="33" dur="1" fill="hold">
                                          <p:stCondLst>
                                            <p:cond delay="0"/>
                                          </p:stCondLst>
                                        </p:cTn>
                                        <p:tgtEl>
                                          <p:spTgt spid="48"/>
                                        </p:tgtEl>
                                        <p:attrNameLst>
                                          <p:attrName>style.visibility</p:attrName>
                                        </p:attrNameLst>
                                      </p:cBhvr>
                                      <p:to>
                                        <p:strVal val="visible"/>
                                      </p:to>
                                    </p:set>
                                    <p:animEffect transition="in" filter="randombar(horizontal)">
                                      <p:cBhvr>
                                        <p:cTn id="34" dur="500"/>
                                        <p:tgtEl>
                                          <p:spTgt spid="48"/>
                                        </p:tgtEl>
                                      </p:cBhvr>
                                    </p:animEffect>
                                  </p:childTnLst>
                                </p:cTn>
                              </p:par>
                              <p:par>
                                <p:cTn id="35" presetID="14" presetClass="entr" presetSubtype="10" fill="hold" grpId="0" nodeType="withEffect">
                                  <p:stCondLst>
                                    <p:cond delay="250"/>
                                  </p:stCondLst>
                                  <p:childTnLst>
                                    <p:set>
                                      <p:cBhvr>
                                        <p:cTn id="36" dur="1" fill="hold">
                                          <p:stCondLst>
                                            <p:cond delay="0"/>
                                          </p:stCondLst>
                                        </p:cTn>
                                        <p:tgtEl>
                                          <p:spTgt spid="49"/>
                                        </p:tgtEl>
                                        <p:attrNameLst>
                                          <p:attrName>style.visibility</p:attrName>
                                        </p:attrNameLst>
                                      </p:cBhvr>
                                      <p:to>
                                        <p:strVal val="visible"/>
                                      </p:to>
                                    </p:set>
                                    <p:animEffect transition="in" filter="randombar(horizontal)">
                                      <p:cBhvr>
                                        <p:cTn id="37" dur="500"/>
                                        <p:tgtEl>
                                          <p:spTgt spid="4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50"/>
                                        </p:tgtEl>
                                        <p:attrNameLst>
                                          <p:attrName>style.visibility</p:attrName>
                                        </p:attrNameLst>
                                      </p:cBhvr>
                                      <p:to>
                                        <p:strVal val="visible"/>
                                      </p:to>
                                    </p:set>
                                    <p:animEffect transition="in" filter="randombar(horizontal)">
                                      <p:cBhvr>
                                        <p:cTn id="40" dur="500"/>
                                        <p:tgtEl>
                                          <p:spTgt spid="50"/>
                                        </p:tgtEl>
                                      </p:cBhvr>
                                    </p:animEffect>
                                  </p:childTnLst>
                                </p:cTn>
                              </p:par>
                              <p:par>
                                <p:cTn id="41" presetID="14" presetClass="entr" presetSubtype="10" fill="hold" nodeType="withEffect">
                                  <p:stCondLst>
                                    <p:cond delay="250"/>
                                  </p:stCondLst>
                                  <p:childTnLst>
                                    <p:set>
                                      <p:cBhvr>
                                        <p:cTn id="42" dur="1" fill="hold">
                                          <p:stCondLst>
                                            <p:cond delay="0"/>
                                          </p:stCondLst>
                                        </p:cTn>
                                        <p:tgtEl>
                                          <p:spTgt spid="51"/>
                                        </p:tgtEl>
                                        <p:attrNameLst>
                                          <p:attrName>style.visibility</p:attrName>
                                        </p:attrNameLst>
                                      </p:cBhvr>
                                      <p:to>
                                        <p:strVal val="visible"/>
                                      </p:to>
                                    </p:set>
                                    <p:animEffect transition="in" filter="randombar(horizontal)">
                                      <p:cBhvr>
                                        <p:cTn id="43" dur="500"/>
                                        <p:tgtEl>
                                          <p:spTgt spid="51"/>
                                        </p:tgtEl>
                                      </p:cBhvr>
                                    </p:animEffect>
                                  </p:childTnLst>
                                </p:cTn>
                              </p:par>
                              <p:par>
                                <p:cTn id="44" presetID="14" presetClass="entr" presetSubtype="10" fill="hold" nodeType="withEffect">
                                  <p:stCondLst>
                                    <p:cond delay="250"/>
                                  </p:stCondLst>
                                  <p:childTnLst>
                                    <p:set>
                                      <p:cBhvr>
                                        <p:cTn id="45" dur="1" fill="hold">
                                          <p:stCondLst>
                                            <p:cond delay="0"/>
                                          </p:stCondLst>
                                        </p:cTn>
                                        <p:tgtEl>
                                          <p:spTgt spid="52"/>
                                        </p:tgtEl>
                                        <p:attrNameLst>
                                          <p:attrName>style.visibility</p:attrName>
                                        </p:attrNameLst>
                                      </p:cBhvr>
                                      <p:to>
                                        <p:strVal val="visible"/>
                                      </p:to>
                                    </p:set>
                                    <p:animEffect transition="in" filter="randombar(horizontal)">
                                      <p:cBhvr>
                                        <p:cTn id="46" dur="500"/>
                                        <p:tgtEl>
                                          <p:spTgt spid="52"/>
                                        </p:tgtEl>
                                      </p:cBhvr>
                                    </p:animEffect>
                                  </p:childTnLst>
                                </p:cTn>
                              </p:par>
                              <p:par>
                                <p:cTn id="47" presetID="14" presetClass="entr" presetSubtype="10" fill="hold" nodeType="withEffect">
                                  <p:stCondLst>
                                    <p:cond delay="25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par>
                                <p:cTn id="50" presetID="14" presetClass="entr" presetSubtype="10" fill="hold" nodeType="withEffect">
                                  <p:stCondLst>
                                    <p:cond delay="250"/>
                                  </p:stCondLst>
                                  <p:childTnLst>
                                    <p:set>
                                      <p:cBhvr>
                                        <p:cTn id="51" dur="1" fill="hold">
                                          <p:stCondLst>
                                            <p:cond delay="0"/>
                                          </p:stCondLst>
                                        </p:cTn>
                                        <p:tgtEl>
                                          <p:spTgt spid="54"/>
                                        </p:tgtEl>
                                        <p:attrNameLst>
                                          <p:attrName>style.visibility</p:attrName>
                                        </p:attrNameLst>
                                      </p:cBhvr>
                                      <p:to>
                                        <p:strVal val="visible"/>
                                      </p:to>
                                    </p:set>
                                    <p:animEffect transition="in" filter="randombar(horizontal)">
                                      <p:cBhvr>
                                        <p:cTn id="52" dur="500"/>
                                        <p:tgtEl>
                                          <p:spTgt spid="54"/>
                                        </p:tgtEl>
                                      </p:cBhvr>
                                    </p:animEffect>
                                  </p:childTnLst>
                                </p:cTn>
                              </p:par>
                              <p:par>
                                <p:cTn id="53" presetID="14" presetClass="entr" presetSubtype="10" fill="hold" nodeType="withEffect">
                                  <p:stCondLst>
                                    <p:cond delay="250"/>
                                  </p:stCondLst>
                                  <p:childTnLst>
                                    <p:set>
                                      <p:cBhvr>
                                        <p:cTn id="54" dur="1" fill="hold">
                                          <p:stCondLst>
                                            <p:cond delay="0"/>
                                          </p:stCondLst>
                                        </p:cTn>
                                        <p:tgtEl>
                                          <p:spTgt spid="55"/>
                                        </p:tgtEl>
                                        <p:attrNameLst>
                                          <p:attrName>style.visibility</p:attrName>
                                        </p:attrNameLst>
                                      </p:cBhvr>
                                      <p:to>
                                        <p:strVal val="visible"/>
                                      </p:to>
                                    </p:set>
                                    <p:animEffect transition="in" filter="randombar(horizontal)">
                                      <p:cBhvr>
                                        <p:cTn id="55" dur="500"/>
                                        <p:tgtEl>
                                          <p:spTgt spid="55"/>
                                        </p:tgtEl>
                                      </p:cBhvr>
                                    </p:animEffect>
                                  </p:childTnLst>
                                </p:cTn>
                              </p:par>
                              <p:par>
                                <p:cTn id="56" presetID="14" presetClass="entr" presetSubtype="10" fill="hold" nodeType="withEffect">
                                  <p:stCondLst>
                                    <p:cond delay="250"/>
                                  </p:stCondLst>
                                  <p:childTnLst>
                                    <p:set>
                                      <p:cBhvr>
                                        <p:cTn id="57" dur="1" fill="hold">
                                          <p:stCondLst>
                                            <p:cond delay="0"/>
                                          </p:stCondLst>
                                        </p:cTn>
                                        <p:tgtEl>
                                          <p:spTgt spid="56"/>
                                        </p:tgtEl>
                                        <p:attrNameLst>
                                          <p:attrName>style.visibility</p:attrName>
                                        </p:attrNameLst>
                                      </p:cBhvr>
                                      <p:to>
                                        <p:strVal val="visible"/>
                                      </p:to>
                                    </p:set>
                                    <p:animEffect transition="in" filter="randombar(horizontal)">
                                      <p:cBhvr>
                                        <p:cTn id="58" dur="500"/>
                                        <p:tgtEl>
                                          <p:spTgt spid="56"/>
                                        </p:tgtEl>
                                      </p:cBhvr>
                                    </p:animEffect>
                                  </p:childTnLst>
                                </p:cTn>
                              </p:par>
                              <p:par>
                                <p:cTn id="59" presetID="14" presetClass="entr" presetSubtype="10" fill="hold" nodeType="withEffect">
                                  <p:stCondLst>
                                    <p:cond delay="250"/>
                                  </p:stCondLst>
                                  <p:childTnLst>
                                    <p:set>
                                      <p:cBhvr>
                                        <p:cTn id="60" dur="1" fill="hold">
                                          <p:stCondLst>
                                            <p:cond delay="0"/>
                                          </p:stCondLst>
                                        </p:cTn>
                                        <p:tgtEl>
                                          <p:spTgt spid="57"/>
                                        </p:tgtEl>
                                        <p:attrNameLst>
                                          <p:attrName>style.visibility</p:attrName>
                                        </p:attrNameLst>
                                      </p:cBhvr>
                                      <p:to>
                                        <p:strVal val="visible"/>
                                      </p:to>
                                    </p:set>
                                    <p:animEffect transition="in" filter="randombar(horizontal)">
                                      <p:cBhvr>
                                        <p:cTn id="61" dur="500"/>
                                        <p:tgtEl>
                                          <p:spTgt spid="57"/>
                                        </p:tgtEl>
                                      </p:cBhvr>
                                    </p:animEffect>
                                  </p:childTnLst>
                                </p:cTn>
                              </p:par>
                              <p:par>
                                <p:cTn id="62" presetID="14" presetClass="entr" presetSubtype="10" fill="hold" nodeType="withEffect">
                                  <p:stCondLst>
                                    <p:cond delay="250"/>
                                  </p:stCondLst>
                                  <p:childTnLst>
                                    <p:set>
                                      <p:cBhvr>
                                        <p:cTn id="63" dur="1" fill="hold">
                                          <p:stCondLst>
                                            <p:cond delay="0"/>
                                          </p:stCondLst>
                                        </p:cTn>
                                        <p:tgtEl>
                                          <p:spTgt spid="58"/>
                                        </p:tgtEl>
                                        <p:attrNameLst>
                                          <p:attrName>style.visibility</p:attrName>
                                        </p:attrNameLst>
                                      </p:cBhvr>
                                      <p:to>
                                        <p:strVal val="visible"/>
                                      </p:to>
                                    </p:set>
                                    <p:animEffect transition="in" filter="randombar(horizontal)">
                                      <p:cBhvr>
                                        <p:cTn id="64" dur="500"/>
                                        <p:tgtEl>
                                          <p:spTgt spid="58"/>
                                        </p:tgtEl>
                                      </p:cBhvr>
                                    </p:animEffect>
                                  </p:childTnLst>
                                </p:cTn>
                              </p:par>
                              <p:par>
                                <p:cTn id="65" presetID="14" presetClass="entr" presetSubtype="10" fill="hold" nodeType="withEffect">
                                  <p:stCondLst>
                                    <p:cond delay="250"/>
                                  </p:stCondLst>
                                  <p:childTnLst>
                                    <p:set>
                                      <p:cBhvr>
                                        <p:cTn id="66" dur="1" fill="hold">
                                          <p:stCondLst>
                                            <p:cond delay="0"/>
                                          </p:stCondLst>
                                        </p:cTn>
                                        <p:tgtEl>
                                          <p:spTgt spid="59"/>
                                        </p:tgtEl>
                                        <p:attrNameLst>
                                          <p:attrName>style.visibility</p:attrName>
                                        </p:attrNameLst>
                                      </p:cBhvr>
                                      <p:to>
                                        <p:strVal val="visible"/>
                                      </p:to>
                                    </p:set>
                                    <p:animEffect transition="in" filter="randombar(horizontal)">
                                      <p:cBhvr>
                                        <p:cTn id="67" dur="500"/>
                                        <p:tgtEl>
                                          <p:spTgt spid="59"/>
                                        </p:tgtEl>
                                      </p:cBhvr>
                                    </p:animEffect>
                                  </p:childTnLst>
                                </p:cTn>
                              </p:par>
                              <p:par>
                                <p:cTn id="68" presetID="14" presetClass="entr" presetSubtype="10" fill="hold" nodeType="withEffect">
                                  <p:stCondLst>
                                    <p:cond delay="250"/>
                                  </p:stCondLst>
                                  <p:childTnLst>
                                    <p:set>
                                      <p:cBhvr>
                                        <p:cTn id="69" dur="1" fill="hold">
                                          <p:stCondLst>
                                            <p:cond delay="0"/>
                                          </p:stCondLst>
                                        </p:cTn>
                                        <p:tgtEl>
                                          <p:spTgt spid="60"/>
                                        </p:tgtEl>
                                        <p:attrNameLst>
                                          <p:attrName>style.visibility</p:attrName>
                                        </p:attrNameLst>
                                      </p:cBhvr>
                                      <p:to>
                                        <p:strVal val="visible"/>
                                      </p:to>
                                    </p:set>
                                    <p:animEffect transition="in" filter="randombar(horizontal)">
                                      <p:cBhvr>
                                        <p:cTn id="70" dur="500"/>
                                        <p:tgtEl>
                                          <p:spTgt spid="60"/>
                                        </p:tgtEl>
                                      </p:cBhvr>
                                    </p:animEffect>
                                  </p:childTnLst>
                                </p:cTn>
                              </p:par>
                              <p:par>
                                <p:cTn id="71" presetID="14" presetClass="entr" presetSubtype="10" fill="hold" nodeType="withEffect">
                                  <p:stCondLst>
                                    <p:cond delay="250"/>
                                  </p:stCondLst>
                                  <p:childTnLst>
                                    <p:set>
                                      <p:cBhvr>
                                        <p:cTn id="72" dur="1" fill="hold">
                                          <p:stCondLst>
                                            <p:cond delay="0"/>
                                          </p:stCondLst>
                                        </p:cTn>
                                        <p:tgtEl>
                                          <p:spTgt spid="61"/>
                                        </p:tgtEl>
                                        <p:attrNameLst>
                                          <p:attrName>style.visibility</p:attrName>
                                        </p:attrNameLst>
                                      </p:cBhvr>
                                      <p:to>
                                        <p:strVal val="visible"/>
                                      </p:to>
                                    </p:set>
                                    <p:animEffect transition="in" filter="randombar(horizontal)">
                                      <p:cBhvr>
                                        <p:cTn id="7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F2DA92E-4AB4-41AE-8157-DBBF822D8E41}"/>
              </a:ext>
            </a:extLst>
          </p:cNvPr>
          <p:cNvSpPr txBox="1"/>
          <p:nvPr/>
        </p:nvSpPr>
        <p:spPr>
          <a:xfrm>
            <a:off x="0" y="161925"/>
            <a:ext cx="12192000" cy="1169551"/>
          </a:xfrm>
          <a:prstGeom prst="rect">
            <a:avLst/>
          </a:prstGeom>
          <a:noFill/>
        </p:spPr>
        <p:txBody>
          <a:bodyPr wrap="square" rtlCol="0">
            <a:spAutoFit/>
          </a:bodyPr>
          <a:lstStyle/>
          <a:p>
            <a:pPr algn="ctr"/>
            <a:r>
              <a:rPr lang="en-US" sz="3500" b="1" dirty="0">
                <a:solidFill>
                  <a:schemeClr val="accent1">
                    <a:lumMod val="50000"/>
                  </a:schemeClr>
                </a:solidFill>
                <a:latin typeface="Arial Black" panose="020B0A04020102020204" pitchFamily="34" charset="0"/>
              </a:rPr>
              <a:t>Receipt/Issue/Disposition Of Property and Equipment/Supplies and Materials</a:t>
            </a:r>
            <a:endParaRPr lang="en-PH" altLang="en-US" sz="3500" b="1" dirty="0">
              <a:solidFill>
                <a:schemeClr val="accent1">
                  <a:lumMod val="50000"/>
                </a:schemeClr>
              </a:solidFill>
              <a:latin typeface="Arial Black" panose="020B0A04020102020204" pitchFamily="34" charset="0"/>
            </a:endParaRPr>
          </a:p>
        </p:txBody>
      </p:sp>
      <p:sp>
        <p:nvSpPr>
          <p:cNvPr id="26" name="Right Arrow 3">
            <a:extLst>
              <a:ext uri="{FF2B5EF4-FFF2-40B4-BE49-F238E27FC236}">
                <a16:creationId xmlns:a16="http://schemas.microsoft.com/office/drawing/2014/main" id="{F88B5976-5C52-4678-8E2C-0E17C3014116}"/>
              </a:ext>
            </a:extLst>
          </p:cNvPr>
          <p:cNvSpPr/>
          <p:nvPr/>
        </p:nvSpPr>
        <p:spPr>
          <a:xfrm>
            <a:off x="1908839" y="1790326"/>
            <a:ext cx="2030674"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b="1" dirty="0">
                <a:latin typeface="Franklin Gothic Book" panose="020B0503020102020204" pitchFamily="34" charset="0"/>
              </a:rPr>
              <a:t>Documents/Basis</a:t>
            </a:r>
          </a:p>
        </p:txBody>
      </p:sp>
      <p:sp>
        <p:nvSpPr>
          <p:cNvPr id="27" name="Right Arrow 4">
            <a:extLst>
              <a:ext uri="{FF2B5EF4-FFF2-40B4-BE49-F238E27FC236}">
                <a16:creationId xmlns:a16="http://schemas.microsoft.com/office/drawing/2014/main" id="{D730D6D4-AB00-4477-B7EF-B68A8D356FBD}"/>
              </a:ext>
            </a:extLst>
          </p:cNvPr>
          <p:cNvSpPr/>
          <p:nvPr/>
        </p:nvSpPr>
        <p:spPr>
          <a:xfrm>
            <a:off x="1908839" y="3388938"/>
            <a:ext cx="2030674" cy="1063625"/>
          </a:xfrm>
          <a:prstGeom prst="rightArrow">
            <a:avLst/>
          </a:prstGeom>
          <a:solidFill>
            <a:schemeClr val="accent2"/>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600" b="1" dirty="0">
                <a:latin typeface="Franklin Gothic Book" panose="020B0503020102020204" pitchFamily="34" charset="0"/>
              </a:rPr>
              <a:t>Records/Registry/ Register</a:t>
            </a:r>
          </a:p>
        </p:txBody>
      </p:sp>
      <p:sp>
        <p:nvSpPr>
          <p:cNvPr id="28" name="Right Arrow 5">
            <a:extLst>
              <a:ext uri="{FF2B5EF4-FFF2-40B4-BE49-F238E27FC236}">
                <a16:creationId xmlns:a16="http://schemas.microsoft.com/office/drawing/2014/main" id="{93D10D2E-BE1C-4771-A244-75BA00F6137E}"/>
              </a:ext>
            </a:extLst>
          </p:cNvPr>
          <p:cNvSpPr/>
          <p:nvPr/>
        </p:nvSpPr>
        <p:spPr>
          <a:xfrm>
            <a:off x="1908839" y="5017713"/>
            <a:ext cx="2030673"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b="1" dirty="0">
                <a:latin typeface="Franklin Gothic Book" panose="020B0503020102020204" pitchFamily="34" charset="0"/>
              </a:rPr>
              <a:t>FS and Other Reports</a:t>
            </a:r>
          </a:p>
        </p:txBody>
      </p:sp>
      <p:sp>
        <p:nvSpPr>
          <p:cNvPr id="29" name="Rounded Rectangle 6">
            <a:extLst>
              <a:ext uri="{FF2B5EF4-FFF2-40B4-BE49-F238E27FC236}">
                <a16:creationId xmlns:a16="http://schemas.microsoft.com/office/drawing/2014/main" id="{651CEBA9-91BC-4825-BC5F-DE5B54CB1654}"/>
              </a:ext>
            </a:extLst>
          </p:cNvPr>
          <p:cNvSpPr/>
          <p:nvPr/>
        </p:nvSpPr>
        <p:spPr>
          <a:xfrm>
            <a:off x="4650960" y="1870914"/>
            <a:ext cx="4812127" cy="847449"/>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latin typeface="Franklin Gothic Book" panose="020B0503020102020204" pitchFamily="34" charset="0"/>
              </a:rPr>
              <a:t>PO, PR, IAR, ARDPE/SM,</a:t>
            </a:r>
          </a:p>
          <a:p>
            <a:pPr algn="ctr"/>
            <a:r>
              <a:rPr lang="en-US" sz="2400" dirty="0">
                <a:latin typeface="Franklin Gothic Book" panose="020B0503020102020204" pitchFamily="34" charset="0"/>
              </a:rPr>
              <a:t>RIS, ICS, PAR ISDPE/SM</a:t>
            </a:r>
            <a:endParaRPr lang="en-US" sz="2400" dirty="0">
              <a:solidFill>
                <a:schemeClr val="bg1"/>
              </a:solidFill>
              <a:latin typeface="Franklin Gothic Book" panose="020B0503020102020204" pitchFamily="34" charset="0"/>
            </a:endParaRPr>
          </a:p>
        </p:txBody>
      </p:sp>
      <p:sp>
        <p:nvSpPr>
          <p:cNvPr id="30" name="Rounded Rectangle 7">
            <a:extLst>
              <a:ext uri="{FF2B5EF4-FFF2-40B4-BE49-F238E27FC236}">
                <a16:creationId xmlns:a16="http://schemas.microsoft.com/office/drawing/2014/main" id="{AFD44687-E0E3-4047-9726-8351B971F0BE}"/>
              </a:ext>
            </a:extLst>
          </p:cNvPr>
          <p:cNvSpPr/>
          <p:nvPr/>
        </p:nvSpPr>
        <p:spPr>
          <a:xfrm>
            <a:off x="4650960" y="3361952"/>
            <a:ext cx="4812127" cy="1081836"/>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2400" dirty="0">
                <a:latin typeface="Franklin Gothic Book" panose="020B0503020102020204" pitchFamily="34" charset="0"/>
              </a:rPr>
              <a:t>PEC/SC (for purchased item)</a:t>
            </a:r>
          </a:p>
          <a:p>
            <a:pPr algn="ctr"/>
            <a:r>
              <a:rPr lang="en-US" sz="2400" dirty="0">
                <a:latin typeface="Franklin Gothic Book" panose="020B0503020102020204" pitchFamily="34" charset="0"/>
              </a:rPr>
              <a:t>RDSM/RDPE (for donated item)</a:t>
            </a:r>
          </a:p>
        </p:txBody>
      </p:sp>
      <p:sp>
        <p:nvSpPr>
          <p:cNvPr id="31" name="Rounded Rectangle 8">
            <a:extLst>
              <a:ext uri="{FF2B5EF4-FFF2-40B4-BE49-F238E27FC236}">
                <a16:creationId xmlns:a16="http://schemas.microsoft.com/office/drawing/2014/main" id="{41D33727-990B-480F-A676-F8CEEF83A330}"/>
              </a:ext>
            </a:extLst>
          </p:cNvPr>
          <p:cNvSpPr/>
          <p:nvPr/>
        </p:nvSpPr>
        <p:spPr>
          <a:xfrm>
            <a:off x="4650959" y="5106613"/>
            <a:ext cx="4812127" cy="925887"/>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r>
              <a:rPr lang="en-US" sz="2400" dirty="0">
                <a:latin typeface="Franklin Gothic Book" panose="020B0503020102020204" pitchFamily="34" charset="0"/>
              </a:rPr>
              <a:t>RIPSM, RIDSM, RIPPE and RIDPE</a:t>
            </a:r>
            <a:endParaRPr lang="en-US" sz="2800" dirty="0">
              <a:latin typeface="Franklin Gothic Book" panose="020B0503020102020204" pitchFamily="34" charset="0"/>
            </a:endParaRPr>
          </a:p>
        </p:txBody>
      </p:sp>
      <p:cxnSp>
        <p:nvCxnSpPr>
          <p:cNvPr id="32" name="Straight Arrow Connector 31">
            <a:extLst>
              <a:ext uri="{FF2B5EF4-FFF2-40B4-BE49-F238E27FC236}">
                <a16:creationId xmlns:a16="http://schemas.microsoft.com/office/drawing/2014/main" id="{92F36D31-AA94-4B79-AA66-F16B81572E59}"/>
              </a:ext>
            </a:extLst>
          </p:cNvPr>
          <p:cNvCxnSpPr/>
          <p:nvPr/>
        </p:nvCxnSpPr>
        <p:spPr>
          <a:xfrm flipH="1">
            <a:off x="7057024" y="2750022"/>
            <a:ext cx="228" cy="586530"/>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01B24365-8D42-479F-8918-5F1BA322BD9C}"/>
              </a:ext>
            </a:extLst>
          </p:cNvPr>
          <p:cNvCxnSpPr>
            <a:endCxn id="31" idx="0"/>
          </p:cNvCxnSpPr>
          <p:nvPr/>
        </p:nvCxnSpPr>
        <p:spPr>
          <a:xfrm>
            <a:off x="7057022" y="4469188"/>
            <a:ext cx="1" cy="637425"/>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grpId="0" nodeType="withEffect">
                                  <p:stCondLst>
                                    <p:cond delay="25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25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par>
                                <p:cTn id="26" presetID="14" presetClass="entr" presetSubtype="10" fill="hold" nodeType="withEffect">
                                  <p:stCondLst>
                                    <p:cond delay="25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par>
                                <p:cTn id="29" presetID="14" presetClass="entr" presetSubtype="10" fill="hold" nodeType="withEffect">
                                  <p:stCondLst>
                                    <p:cond delay="25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P spid="29" grpId="0" animBg="1"/>
      <p:bldP spid="30" grpId="0" animBg="1"/>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A7132-BA6C-4883-AC79-003E9099B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7B7FCE3-C8CE-494A-8A4F-B5C6156E8FD9}"/>
              </a:ext>
            </a:extLst>
          </p:cNvPr>
          <p:cNvSpPr/>
          <p:nvPr/>
        </p:nvSpPr>
        <p:spPr>
          <a:xfrm>
            <a:off x="1" y="0"/>
            <a:ext cx="12192000" cy="6858000"/>
          </a:xfrm>
          <a:prstGeom prst="rect">
            <a:avLst/>
          </a:prstGeom>
          <a:gradFill flip="none" rotWithShape="1">
            <a:gsLst>
              <a:gs pos="18000">
                <a:srgbClr val="24496E">
                  <a:shade val="30000"/>
                  <a:satMod val="115000"/>
                  <a:alpha val="30000"/>
                </a:srgbClr>
              </a:gs>
              <a:gs pos="91000">
                <a:srgbClr val="24496E">
                  <a:shade val="67500"/>
                  <a:satMod val="115000"/>
                </a:srgbClr>
              </a:gs>
              <a:gs pos="100000">
                <a:srgbClr val="24496E">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6" name="Group 5">
            <a:extLst>
              <a:ext uri="{FF2B5EF4-FFF2-40B4-BE49-F238E27FC236}">
                <a16:creationId xmlns:a16="http://schemas.microsoft.com/office/drawing/2014/main" id="{A6F833EF-2348-4166-BA1D-9DC7081D5B40}"/>
              </a:ext>
            </a:extLst>
          </p:cNvPr>
          <p:cNvGrpSpPr/>
          <p:nvPr/>
        </p:nvGrpSpPr>
        <p:grpSpPr>
          <a:xfrm>
            <a:off x="7874000" y="3733800"/>
            <a:ext cx="4320209" cy="3124200"/>
            <a:chOff x="11811000" y="5600700"/>
            <a:chExt cx="6480313" cy="4686300"/>
          </a:xfrm>
        </p:grpSpPr>
        <p:pic>
          <p:nvPicPr>
            <p:cNvPr id="7" name="Google Shape;24;p11">
              <a:extLst>
                <a:ext uri="{FF2B5EF4-FFF2-40B4-BE49-F238E27FC236}">
                  <a16:creationId xmlns:a16="http://schemas.microsoft.com/office/drawing/2014/main" id="{F581AE6D-2199-42DB-8D3B-4496AB3FF73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8" name="Google Shape;22;p10" descr="C:\Users\abby\Desktop\COA Style Guide\Assets\COA Logo.png">
              <a:extLst>
                <a:ext uri="{FF2B5EF4-FFF2-40B4-BE49-F238E27FC236}">
                  <a16:creationId xmlns:a16="http://schemas.microsoft.com/office/drawing/2014/main" id="{DAE44B7F-81FE-4390-8779-7A5D898C017C}"/>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9" name="Title 1">
            <a:extLst>
              <a:ext uri="{FF2B5EF4-FFF2-40B4-BE49-F238E27FC236}">
                <a16:creationId xmlns:a16="http://schemas.microsoft.com/office/drawing/2014/main" id="{ACAC244B-F006-470E-9257-593F00A1B0BE}"/>
              </a:ext>
            </a:extLst>
          </p:cNvPr>
          <p:cNvSpPr txBox="1">
            <a:spLocks/>
          </p:cNvSpPr>
          <p:nvPr/>
        </p:nvSpPr>
        <p:spPr>
          <a:xfrm>
            <a:off x="304798" y="1789547"/>
            <a:ext cx="5181602" cy="16394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5000" dirty="0">
                <a:gradFill flip="none" rotWithShape="1">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tileRect/>
                </a:gradFill>
                <a:latin typeface="Arial Black" panose="020B0A04020102020204" pitchFamily="34" charset="0"/>
                <a:ea typeface="Gadugi" panose="020B0502040204020203" pitchFamily="34" charset="0"/>
                <a:cs typeface="Arial" panose="020B0604020202020204" pitchFamily="34" charset="0"/>
              </a:rPr>
              <a:t>THANK YOU!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9"/>
                                        </p:tgtEl>
                                        <p:attrNameLst>
                                          <p:attrName>ppt_x</p:attrName>
                                          <p:attrName>ppt_y</p:attrName>
                                        </p:attrNameLst>
                                      </p:cBhvr>
                                    </p:animMotion>
                                    <p:animRot by="1500000">
                                      <p:cBhvr>
                                        <p:cTn id="13" dur="125" fill="hold">
                                          <p:stCondLst>
                                            <p:cond delay="0"/>
                                          </p:stCondLst>
                                        </p:cTn>
                                        <p:tgtEl>
                                          <p:spTgt spid="9"/>
                                        </p:tgtEl>
                                        <p:attrNameLst>
                                          <p:attrName>r</p:attrName>
                                        </p:attrNameLst>
                                      </p:cBhvr>
                                    </p:animRot>
                                    <p:animRot by="-1500000">
                                      <p:cBhvr>
                                        <p:cTn id="14" dur="125" fill="hold">
                                          <p:stCondLst>
                                            <p:cond delay="125"/>
                                          </p:stCondLst>
                                        </p:cTn>
                                        <p:tgtEl>
                                          <p:spTgt spid="9"/>
                                        </p:tgtEl>
                                        <p:attrNameLst>
                                          <p:attrName>r</p:attrName>
                                        </p:attrNameLst>
                                      </p:cBhvr>
                                    </p:animRot>
                                    <p:animRot by="-1500000">
                                      <p:cBhvr>
                                        <p:cTn id="15" dur="125" fill="hold">
                                          <p:stCondLst>
                                            <p:cond delay="250"/>
                                          </p:stCondLst>
                                        </p:cTn>
                                        <p:tgtEl>
                                          <p:spTgt spid="9"/>
                                        </p:tgtEl>
                                        <p:attrNameLst>
                                          <p:attrName>r</p:attrName>
                                        </p:attrNameLst>
                                      </p:cBhvr>
                                    </p:animRot>
                                    <p:animRot by="1500000">
                                      <p:cBhvr>
                                        <p:cTn id="1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6FA9F0-1443-4B6C-A09F-16D75C9AE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26" name="Rectangle 25">
            <a:extLst>
              <a:ext uri="{FF2B5EF4-FFF2-40B4-BE49-F238E27FC236}">
                <a16:creationId xmlns:a16="http://schemas.microsoft.com/office/drawing/2014/main" id="{8A9853F5-E53C-46C4-A055-4AE903482E96}"/>
              </a:ext>
            </a:extLst>
          </p:cNvPr>
          <p:cNvSpPr/>
          <p:nvPr/>
        </p:nvSpPr>
        <p:spPr>
          <a:xfrm>
            <a:off x="11762" y="78785"/>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0" name="Group 29">
            <a:extLst>
              <a:ext uri="{FF2B5EF4-FFF2-40B4-BE49-F238E27FC236}">
                <a16:creationId xmlns:a16="http://schemas.microsoft.com/office/drawing/2014/main" id="{BCE35954-54A1-47AC-BC8A-1495F101E292}"/>
              </a:ext>
            </a:extLst>
          </p:cNvPr>
          <p:cNvGrpSpPr/>
          <p:nvPr/>
        </p:nvGrpSpPr>
        <p:grpSpPr>
          <a:xfrm>
            <a:off x="9026745" y="-764324"/>
            <a:ext cx="3632967" cy="2918519"/>
            <a:chOff x="13540117" y="-1146485"/>
            <a:chExt cx="5449451" cy="4377778"/>
          </a:xfrm>
        </p:grpSpPr>
        <p:sp>
          <p:nvSpPr>
            <p:cNvPr id="31" name="Oval 30">
              <a:extLst>
                <a:ext uri="{FF2B5EF4-FFF2-40B4-BE49-F238E27FC236}">
                  <a16:creationId xmlns:a16="http://schemas.microsoft.com/office/drawing/2014/main" id="{C1A21CA5-7FDF-40BD-9C2B-EA93DCEFB5FA}"/>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2" name="Oval 31">
              <a:extLst>
                <a:ext uri="{FF2B5EF4-FFF2-40B4-BE49-F238E27FC236}">
                  <a16:creationId xmlns:a16="http://schemas.microsoft.com/office/drawing/2014/main" id="{0528EE4A-1E99-4CBB-8D46-1B3A299AA670}"/>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3" name="Oval 32">
              <a:extLst>
                <a:ext uri="{FF2B5EF4-FFF2-40B4-BE49-F238E27FC236}">
                  <a16:creationId xmlns:a16="http://schemas.microsoft.com/office/drawing/2014/main" id="{722E26A4-C425-46E5-86A7-AC107C9C60E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 name="Group 1">
            <a:extLst>
              <a:ext uri="{FF2B5EF4-FFF2-40B4-BE49-F238E27FC236}">
                <a16:creationId xmlns:a16="http://schemas.microsoft.com/office/drawing/2014/main" id="{94F2DDFB-ECA8-4963-BD6A-52D802FA242A}"/>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229BBC08-B72B-431F-B1A0-79905D10A9E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3DCCFA3A-DB5D-4FC4-87C2-627C667A0993}"/>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5" name="Oval 4">
            <a:extLst>
              <a:ext uri="{FF2B5EF4-FFF2-40B4-BE49-F238E27FC236}">
                <a16:creationId xmlns:a16="http://schemas.microsoft.com/office/drawing/2014/main" id="{8700A3F3-BF5C-4638-BCEB-DE2D847C1137}"/>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TextBox 5">
            <a:extLst>
              <a:ext uri="{FF2B5EF4-FFF2-40B4-BE49-F238E27FC236}">
                <a16:creationId xmlns:a16="http://schemas.microsoft.com/office/drawing/2014/main" id="{B66EB01E-B599-43E8-9CCA-0AAFF486730E}"/>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sp>
        <p:nvSpPr>
          <p:cNvPr id="7" name="Rectangle 6">
            <a:extLst>
              <a:ext uri="{FF2B5EF4-FFF2-40B4-BE49-F238E27FC236}">
                <a16:creationId xmlns:a16="http://schemas.microsoft.com/office/drawing/2014/main" id="{234FE39B-A2BB-4688-811C-96580F2CD7DA}"/>
              </a:ext>
            </a:extLst>
          </p:cNvPr>
          <p:cNvSpPr>
            <a:spLocks noChangeArrowheads="1"/>
          </p:cNvSpPr>
          <p:nvPr/>
        </p:nvSpPr>
        <p:spPr bwMode="auto">
          <a:xfrm>
            <a:off x="8891081" y="2836861"/>
            <a:ext cx="2998729"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Segoe UI Semibold" panose="020B0702040204020203" pitchFamily="34" charset="0"/>
                <a:cs typeface="Segoe UI Semibold" panose="020B0702040204020203" pitchFamily="34" charset="0"/>
              </a:rPr>
              <a:t>Powers and Functions </a:t>
            </a:r>
          </a:p>
          <a:p>
            <a:pPr algn="ctr"/>
            <a:r>
              <a:rPr lang="en-US" altLang="en-US" sz="2000" b="1" dirty="0">
                <a:latin typeface="Segoe UI Semibold" panose="020B0702040204020203" pitchFamily="34" charset="0"/>
                <a:cs typeface="Segoe UI Semibold" panose="020B0702040204020203" pitchFamily="34" charset="0"/>
              </a:rPr>
              <a:t>of the KK</a:t>
            </a:r>
          </a:p>
        </p:txBody>
      </p:sp>
      <p:grpSp>
        <p:nvGrpSpPr>
          <p:cNvPr id="8" name="Group 7">
            <a:extLst>
              <a:ext uri="{FF2B5EF4-FFF2-40B4-BE49-F238E27FC236}">
                <a16:creationId xmlns:a16="http://schemas.microsoft.com/office/drawing/2014/main" id="{CD044652-C00F-4B83-BD12-8252ED995942}"/>
              </a:ext>
            </a:extLst>
          </p:cNvPr>
          <p:cNvGrpSpPr/>
          <p:nvPr/>
        </p:nvGrpSpPr>
        <p:grpSpPr>
          <a:xfrm>
            <a:off x="9810386" y="374035"/>
            <a:ext cx="1857429" cy="2387641"/>
            <a:chOff x="5474710" y="1268760"/>
            <a:chExt cx="2271336" cy="3108476"/>
          </a:xfrm>
        </p:grpSpPr>
        <p:pic>
          <p:nvPicPr>
            <p:cNvPr id="9" name="Picture 4">
              <a:extLst>
                <a:ext uri="{FF2B5EF4-FFF2-40B4-BE49-F238E27FC236}">
                  <a16:creationId xmlns:a16="http://schemas.microsoft.com/office/drawing/2014/main" id="{2D1BD9D2-DACD-44B7-983A-D842D1D043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89C2B-5BA9-4E91-9BA0-351C9B2669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66B936F0-C8DD-4795-B91C-68DC5158771E}"/>
              </a:ext>
            </a:extLst>
          </p:cNvPr>
          <p:cNvSpPr txBox="1"/>
          <p:nvPr/>
        </p:nvSpPr>
        <p:spPr>
          <a:xfrm>
            <a:off x="9436693" y="3507785"/>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5, IRR of RA 10742</a:t>
            </a:r>
          </a:p>
        </p:txBody>
      </p:sp>
      <p:grpSp>
        <p:nvGrpSpPr>
          <p:cNvPr id="34" name="Group 33">
            <a:extLst>
              <a:ext uri="{FF2B5EF4-FFF2-40B4-BE49-F238E27FC236}">
                <a16:creationId xmlns:a16="http://schemas.microsoft.com/office/drawing/2014/main" id="{A898A293-B1D3-42D2-8FCD-AEFB03DF8C42}"/>
              </a:ext>
            </a:extLst>
          </p:cNvPr>
          <p:cNvGrpSpPr/>
          <p:nvPr/>
        </p:nvGrpSpPr>
        <p:grpSpPr>
          <a:xfrm>
            <a:off x="1627864" y="1854201"/>
            <a:ext cx="7036275" cy="461665"/>
            <a:chOff x="2914235" y="2781300"/>
            <a:chExt cx="10554412" cy="692498"/>
          </a:xfrm>
        </p:grpSpPr>
        <p:sp>
          <p:nvSpPr>
            <p:cNvPr id="14" name="TextBox 8">
              <a:extLst>
                <a:ext uri="{FF2B5EF4-FFF2-40B4-BE49-F238E27FC236}">
                  <a16:creationId xmlns:a16="http://schemas.microsoft.com/office/drawing/2014/main" id="{98A85B6D-4752-40B7-B843-3ED94A47EDC3}"/>
                </a:ext>
              </a:extLst>
            </p:cNvPr>
            <p:cNvSpPr txBox="1"/>
            <p:nvPr/>
          </p:nvSpPr>
          <p:spPr>
            <a:xfrm>
              <a:off x="3957558" y="2781300"/>
              <a:ext cx="9511089" cy="692498"/>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Elect SK chairperson and 7 members</a:t>
              </a:r>
            </a:p>
          </p:txBody>
        </p:sp>
        <p:sp>
          <p:nvSpPr>
            <p:cNvPr id="27" name="Freeform 17">
              <a:extLst>
                <a:ext uri="{FF2B5EF4-FFF2-40B4-BE49-F238E27FC236}">
                  <a16:creationId xmlns:a16="http://schemas.microsoft.com/office/drawing/2014/main" id="{07F42349-B3A9-47C1-80A3-6EE5E3D71A40}"/>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35" name="Group 34">
            <a:extLst>
              <a:ext uri="{FF2B5EF4-FFF2-40B4-BE49-F238E27FC236}">
                <a16:creationId xmlns:a16="http://schemas.microsoft.com/office/drawing/2014/main" id="{5F4D97C3-9284-4364-99A7-EFED94D8749D}"/>
              </a:ext>
            </a:extLst>
          </p:cNvPr>
          <p:cNvGrpSpPr/>
          <p:nvPr/>
        </p:nvGrpSpPr>
        <p:grpSpPr>
          <a:xfrm>
            <a:off x="1627863" y="2872649"/>
            <a:ext cx="6324091" cy="2308324"/>
            <a:chOff x="2914234" y="4308974"/>
            <a:chExt cx="9486136" cy="3462488"/>
          </a:xfrm>
        </p:grpSpPr>
        <p:sp>
          <p:nvSpPr>
            <p:cNvPr id="18" name="TextBox 10">
              <a:extLst>
                <a:ext uri="{FF2B5EF4-FFF2-40B4-BE49-F238E27FC236}">
                  <a16:creationId xmlns:a16="http://schemas.microsoft.com/office/drawing/2014/main" id="{3467369D-9B38-42D2-B789-6D5A10F45AAB}"/>
                </a:ext>
              </a:extLst>
            </p:cNvPr>
            <p:cNvSpPr txBox="1"/>
            <p:nvPr/>
          </p:nvSpPr>
          <p:spPr>
            <a:xfrm>
              <a:off x="3957557" y="4308974"/>
              <a:ext cx="8442813" cy="3462488"/>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Highest policy-making body </a:t>
              </a:r>
              <a:r>
                <a:rPr kumimoji="0" lang="en-US" sz="3000" b="0" i="0" u="none" strike="noStrike" kern="1200" cap="none" spc="0" normalizeH="0" baseline="0" noProof="0" dirty="0">
                  <a:ln>
                    <a:noFill/>
                  </a:ln>
                  <a:solidFill>
                    <a:srgbClr val="002060"/>
                  </a:solidFill>
                  <a:effectLst/>
                  <a:uLnTx/>
                  <a:uFillTx/>
                  <a:latin typeface="Segoe UI Semibold" panose="020B0702040204020203" pitchFamily="34" charset="0"/>
                  <a:ea typeface="+mn-ea"/>
                  <a:cs typeface="Segoe UI Semibold" panose="020B0702040204020203" pitchFamily="34" charset="0"/>
                </a:rPr>
                <a:t>to decide </a:t>
              </a:r>
              <a:r>
                <a:rPr lang="en-US" sz="3000" dirty="0">
                  <a:solidFill>
                    <a:srgbClr val="002060"/>
                  </a:solidFill>
                  <a:latin typeface="Segoe UI Semibold" panose="020B0702040204020203" pitchFamily="34" charset="0"/>
                  <a:cs typeface="Segoe UI Semibold" panose="020B0702040204020203" pitchFamily="34" charset="0"/>
                </a:rPr>
                <a:t>on youth matters in the barangay</a:t>
              </a:r>
            </a:p>
            <a:p>
              <a:endParaRPr lang="en-US" sz="3000" dirty="0">
                <a:solidFill>
                  <a:srgbClr val="002060"/>
                </a:solidFill>
                <a:latin typeface="Segoe UI Semibold" panose="020B0702040204020203" pitchFamily="34" charset="0"/>
                <a:cs typeface="Segoe UI Semibold" panose="020B0702040204020203" pitchFamily="34" charset="0"/>
              </a:endParaRPr>
            </a:p>
            <a:p>
              <a:endParaRPr lang="en-US" sz="3000" dirty="0">
                <a:solidFill>
                  <a:srgbClr val="002060"/>
                </a:solidFill>
                <a:latin typeface="Segoe UI Semibold" panose="020B0702040204020203" pitchFamily="34" charset="0"/>
                <a:cs typeface="Segoe UI Semibold" panose="020B0702040204020203" pitchFamily="34" charset="0"/>
              </a:endParaRPr>
            </a:p>
          </p:txBody>
        </p:sp>
        <p:sp>
          <p:nvSpPr>
            <p:cNvPr id="28" name="Freeform 17">
              <a:extLst>
                <a:ext uri="{FF2B5EF4-FFF2-40B4-BE49-F238E27FC236}">
                  <a16:creationId xmlns:a16="http://schemas.microsoft.com/office/drawing/2014/main" id="{BC79AB5E-8AA8-433D-811A-2DEC79C045B1}"/>
                </a:ext>
              </a:extLst>
            </p:cNvPr>
            <p:cNvSpPr/>
            <p:nvPr/>
          </p:nvSpPr>
          <p:spPr>
            <a:xfrm>
              <a:off x="2914234" y="4327292"/>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36" name="Group 35">
            <a:extLst>
              <a:ext uri="{FF2B5EF4-FFF2-40B4-BE49-F238E27FC236}">
                <a16:creationId xmlns:a16="http://schemas.microsoft.com/office/drawing/2014/main" id="{ABFF056E-6CD6-4BED-8946-863D244622FA}"/>
              </a:ext>
            </a:extLst>
          </p:cNvPr>
          <p:cNvGrpSpPr/>
          <p:nvPr/>
        </p:nvGrpSpPr>
        <p:grpSpPr>
          <a:xfrm>
            <a:off x="1599343" y="4459582"/>
            <a:ext cx="6910687" cy="923330"/>
            <a:chOff x="2871455" y="6689372"/>
            <a:chExt cx="10366030" cy="1384994"/>
          </a:xfrm>
        </p:grpSpPr>
        <p:sp>
          <p:nvSpPr>
            <p:cNvPr id="23" name="TextBox 15">
              <a:extLst>
                <a:ext uri="{FF2B5EF4-FFF2-40B4-BE49-F238E27FC236}">
                  <a16:creationId xmlns:a16="http://schemas.microsoft.com/office/drawing/2014/main" id="{19BCC1AA-E90B-46F4-B979-90C0702C07D5}"/>
                </a:ext>
              </a:extLst>
            </p:cNvPr>
            <p:cNvSpPr txBox="1"/>
            <p:nvPr/>
          </p:nvSpPr>
          <p:spPr>
            <a:xfrm>
              <a:off x="3858423" y="6689372"/>
              <a:ext cx="9379062" cy="1384994"/>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KK concurrence required on CBYDP and ABYIP</a:t>
              </a:r>
            </a:p>
          </p:txBody>
        </p:sp>
        <p:sp>
          <p:nvSpPr>
            <p:cNvPr id="29" name="Freeform 17">
              <a:extLst>
                <a:ext uri="{FF2B5EF4-FFF2-40B4-BE49-F238E27FC236}">
                  <a16:creationId xmlns:a16="http://schemas.microsoft.com/office/drawing/2014/main" id="{9ECF65F2-4C8D-493D-9F91-D35BC8D7D172}"/>
                </a:ext>
              </a:extLst>
            </p:cNvPr>
            <p:cNvSpPr/>
            <p:nvPr/>
          </p:nvSpPr>
          <p:spPr>
            <a:xfrm>
              <a:off x="2871455" y="6756934"/>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sz="3000" dirty="0">
                <a:latin typeface="Segoe UI Semibold" panose="020B0702040204020203" pitchFamily="34" charset="0"/>
                <a:cs typeface="Segoe UI Semibold" panose="020B0702040204020203" pitchFamily="34" charset="0"/>
              </a:endParaRPr>
            </a:p>
          </p:txBody>
        </p:sp>
      </p:grpSp>
    </p:spTree>
    <p:extLst>
      <p:ext uri="{BB962C8B-B14F-4D97-AF65-F5344CB8AC3E}">
        <p14:creationId xmlns:p14="http://schemas.microsoft.com/office/powerpoint/2010/main" val="147083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750"/>
                                        <p:tgtEl>
                                          <p:spTgt spid="34"/>
                                        </p:tgtEl>
                                      </p:cBhvr>
                                    </p:animEffect>
                                    <p:anim calcmode="lin" valueType="num">
                                      <p:cBhvr>
                                        <p:cTn id="15" dur="750" fill="hold"/>
                                        <p:tgtEl>
                                          <p:spTgt spid="34"/>
                                        </p:tgtEl>
                                        <p:attrNameLst>
                                          <p:attrName>ppt_x</p:attrName>
                                        </p:attrNameLst>
                                      </p:cBhvr>
                                      <p:tavLst>
                                        <p:tav tm="0">
                                          <p:val>
                                            <p:strVal val="#ppt_x"/>
                                          </p:val>
                                        </p:tav>
                                        <p:tav tm="100000">
                                          <p:val>
                                            <p:strVal val="#ppt_x"/>
                                          </p:val>
                                        </p:tav>
                                      </p:tavLst>
                                    </p:anim>
                                    <p:anim calcmode="lin" valueType="num">
                                      <p:cBhvr>
                                        <p:cTn id="16" dur="75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750"/>
                                        <p:tgtEl>
                                          <p:spTgt spid="35"/>
                                        </p:tgtEl>
                                      </p:cBhvr>
                                    </p:animEffect>
                                    <p:anim calcmode="lin" valueType="num">
                                      <p:cBhvr>
                                        <p:cTn id="20" dur="750" fill="hold"/>
                                        <p:tgtEl>
                                          <p:spTgt spid="35"/>
                                        </p:tgtEl>
                                        <p:attrNameLst>
                                          <p:attrName>ppt_x</p:attrName>
                                        </p:attrNameLst>
                                      </p:cBhvr>
                                      <p:tavLst>
                                        <p:tav tm="0">
                                          <p:val>
                                            <p:strVal val="#ppt_x"/>
                                          </p:val>
                                        </p:tav>
                                        <p:tav tm="100000">
                                          <p:val>
                                            <p:strVal val="#ppt_x"/>
                                          </p:val>
                                        </p:tav>
                                      </p:tavLst>
                                    </p:anim>
                                    <p:anim calcmode="lin" valueType="num">
                                      <p:cBhvr>
                                        <p:cTn id="21" dur="750" fill="hold"/>
                                        <p:tgtEl>
                                          <p:spTgt spid="3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750"/>
                                        <p:tgtEl>
                                          <p:spTgt spid="36"/>
                                        </p:tgtEl>
                                      </p:cBhvr>
                                    </p:animEffect>
                                    <p:anim calcmode="lin" valueType="num">
                                      <p:cBhvr>
                                        <p:cTn id="25" dur="750" fill="hold"/>
                                        <p:tgtEl>
                                          <p:spTgt spid="36"/>
                                        </p:tgtEl>
                                        <p:attrNameLst>
                                          <p:attrName>ppt_x</p:attrName>
                                        </p:attrNameLst>
                                      </p:cBhvr>
                                      <p:tavLst>
                                        <p:tav tm="0">
                                          <p:val>
                                            <p:strVal val="#ppt_x"/>
                                          </p:val>
                                        </p:tav>
                                        <p:tav tm="100000">
                                          <p:val>
                                            <p:strVal val="#ppt_x"/>
                                          </p:val>
                                        </p:tav>
                                      </p:tavLst>
                                    </p:anim>
                                    <p:anim calcmode="lin" valueType="num">
                                      <p:cBhvr>
                                        <p:cTn id="26" dur="7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91F2B29-2A86-41A6-B515-85D7CF890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38" name="Rectangle 37">
            <a:extLst>
              <a:ext uri="{FF2B5EF4-FFF2-40B4-BE49-F238E27FC236}">
                <a16:creationId xmlns:a16="http://schemas.microsoft.com/office/drawing/2014/main" id="{8EBB55C9-82F4-4715-A118-105EA1DE067F}"/>
              </a:ext>
            </a:extLst>
          </p:cNvPr>
          <p:cNvSpPr/>
          <p:nvPr/>
        </p:nvSpPr>
        <p:spPr>
          <a:xfrm>
            <a:off x="11762" y="0"/>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0" name="Group 29">
            <a:extLst>
              <a:ext uri="{FF2B5EF4-FFF2-40B4-BE49-F238E27FC236}">
                <a16:creationId xmlns:a16="http://schemas.microsoft.com/office/drawing/2014/main" id="{BCE35954-54A1-47AC-BC8A-1495F101E292}"/>
              </a:ext>
            </a:extLst>
          </p:cNvPr>
          <p:cNvGrpSpPr/>
          <p:nvPr/>
        </p:nvGrpSpPr>
        <p:grpSpPr>
          <a:xfrm>
            <a:off x="9026745" y="-764324"/>
            <a:ext cx="3632967" cy="2918519"/>
            <a:chOff x="13540117" y="-1146485"/>
            <a:chExt cx="5449451" cy="4377778"/>
          </a:xfrm>
        </p:grpSpPr>
        <p:sp>
          <p:nvSpPr>
            <p:cNvPr id="31" name="Oval 30">
              <a:extLst>
                <a:ext uri="{FF2B5EF4-FFF2-40B4-BE49-F238E27FC236}">
                  <a16:creationId xmlns:a16="http://schemas.microsoft.com/office/drawing/2014/main" id="{C1A21CA5-7FDF-40BD-9C2B-EA93DCEFB5FA}"/>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2" name="Oval 31">
              <a:extLst>
                <a:ext uri="{FF2B5EF4-FFF2-40B4-BE49-F238E27FC236}">
                  <a16:creationId xmlns:a16="http://schemas.microsoft.com/office/drawing/2014/main" id="{0528EE4A-1E99-4CBB-8D46-1B3A299AA670}"/>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3" name="Oval 32">
              <a:extLst>
                <a:ext uri="{FF2B5EF4-FFF2-40B4-BE49-F238E27FC236}">
                  <a16:creationId xmlns:a16="http://schemas.microsoft.com/office/drawing/2014/main" id="{722E26A4-C425-46E5-86A7-AC107C9C60E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 name="Group 1">
            <a:extLst>
              <a:ext uri="{FF2B5EF4-FFF2-40B4-BE49-F238E27FC236}">
                <a16:creationId xmlns:a16="http://schemas.microsoft.com/office/drawing/2014/main" id="{94F2DDFB-ECA8-4963-BD6A-52D802FA242A}"/>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229BBC08-B72B-431F-B1A0-79905D10A9E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3DCCFA3A-DB5D-4FC4-87C2-627C667A0993}"/>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5" name="Oval 4">
            <a:extLst>
              <a:ext uri="{FF2B5EF4-FFF2-40B4-BE49-F238E27FC236}">
                <a16:creationId xmlns:a16="http://schemas.microsoft.com/office/drawing/2014/main" id="{8700A3F3-BF5C-4638-BCEB-DE2D847C1137}"/>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TextBox 5">
            <a:extLst>
              <a:ext uri="{FF2B5EF4-FFF2-40B4-BE49-F238E27FC236}">
                <a16:creationId xmlns:a16="http://schemas.microsoft.com/office/drawing/2014/main" id="{B66EB01E-B599-43E8-9CCA-0AAFF486730E}"/>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grpSp>
        <p:nvGrpSpPr>
          <p:cNvPr id="8" name="Group 7">
            <a:extLst>
              <a:ext uri="{FF2B5EF4-FFF2-40B4-BE49-F238E27FC236}">
                <a16:creationId xmlns:a16="http://schemas.microsoft.com/office/drawing/2014/main" id="{CD044652-C00F-4B83-BD12-8252ED995942}"/>
              </a:ext>
            </a:extLst>
          </p:cNvPr>
          <p:cNvGrpSpPr/>
          <p:nvPr/>
        </p:nvGrpSpPr>
        <p:grpSpPr>
          <a:xfrm>
            <a:off x="9810386" y="374035"/>
            <a:ext cx="1857429" cy="2387641"/>
            <a:chOff x="5474710" y="1268760"/>
            <a:chExt cx="2271336" cy="3108476"/>
          </a:xfrm>
        </p:grpSpPr>
        <p:pic>
          <p:nvPicPr>
            <p:cNvPr id="9" name="Picture 4">
              <a:extLst>
                <a:ext uri="{FF2B5EF4-FFF2-40B4-BE49-F238E27FC236}">
                  <a16:creationId xmlns:a16="http://schemas.microsoft.com/office/drawing/2014/main" id="{2D1BD9D2-DACD-44B7-983A-D842D1D043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89C2B-5BA9-4E91-9BA0-351C9B2669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id="{A898A293-B1D3-42D2-8FCD-AEFB03DF8C42}"/>
              </a:ext>
            </a:extLst>
          </p:cNvPr>
          <p:cNvGrpSpPr/>
          <p:nvPr/>
        </p:nvGrpSpPr>
        <p:grpSpPr>
          <a:xfrm>
            <a:off x="1942824" y="1854202"/>
            <a:ext cx="6286777" cy="923330"/>
            <a:chOff x="2914235" y="2781300"/>
            <a:chExt cx="9430165" cy="1384996"/>
          </a:xfrm>
        </p:grpSpPr>
        <p:sp>
          <p:nvSpPr>
            <p:cNvPr id="14" name="TextBox 8">
              <a:extLst>
                <a:ext uri="{FF2B5EF4-FFF2-40B4-BE49-F238E27FC236}">
                  <a16:creationId xmlns:a16="http://schemas.microsoft.com/office/drawing/2014/main" id="{98A85B6D-4752-40B7-B843-3ED94A47EDC3}"/>
                </a:ext>
              </a:extLst>
            </p:cNvPr>
            <p:cNvSpPr txBox="1"/>
            <p:nvPr/>
          </p:nvSpPr>
          <p:spPr>
            <a:xfrm>
              <a:off x="3957558" y="2781300"/>
              <a:ext cx="8386842" cy="1384996"/>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Formulate the CBYDP and ABYIP</a:t>
              </a:r>
            </a:p>
          </p:txBody>
        </p:sp>
        <p:sp>
          <p:nvSpPr>
            <p:cNvPr id="27" name="Freeform 17">
              <a:extLst>
                <a:ext uri="{FF2B5EF4-FFF2-40B4-BE49-F238E27FC236}">
                  <a16:creationId xmlns:a16="http://schemas.microsoft.com/office/drawing/2014/main" id="{07F42349-B3A9-47C1-80A3-6EE5E3D71A40}"/>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35" name="Group 34">
            <a:extLst>
              <a:ext uri="{FF2B5EF4-FFF2-40B4-BE49-F238E27FC236}">
                <a16:creationId xmlns:a16="http://schemas.microsoft.com/office/drawing/2014/main" id="{5F4D97C3-9284-4364-99A7-EFED94D8749D}"/>
              </a:ext>
            </a:extLst>
          </p:cNvPr>
          <p:cNvGrpSpPr/>
          <p:nvPr/>
        </p:nvGrpSpPr>
        <p:grpSpPr>
          <a:xfrm>
            <a:off x="1942823" y="2994570"/>
            <a:ext cx="5274658" cy="923330"/>
            <a:chOff x="2914234" y="4308974"/>
            <a:chExt cx="7911987" cy="1384996"/>
          </a:xfrm>
        </p:grpSpPr>
        <p:sp>
          <p:nvSpPr>
            <p:cNvPr id="18" name="TextBox 10">
              <a:extLst>
                <a:ext uri="{FF2B5EF4-FFF2-40B4-BE49-F238E27FC236}">
                  <a16:creationId xmlns:a16="http://schemas.microsoft.com/office/drawing/2014/main" id="{3467369D-9B38-42D2-B789-6D5A10F45AAB}"/>
                </a:ext>
              </a:extLst>
            </p:cNvPr>
            <p:cNvSpPr txBox="1"/>
            <p:nvPr/>
          </p:nvSpPr>
          <p:spPr>
            <a:xfrm>
              <a:off x="3957559" y="4308974"/>
              <a:ext cx="6868662" cy="1384996"/>
            </a:xfrm>
            <a:prstGeom prst="rect">
              <a:avLst/>
            </a:prstGeom>
          </p:spPr>
          <p:txBody>
            <a:bodyPr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Approve the annual and supplemental SK budget</a:t>
              </a:r>
            </a:p>
          </p:txBody>
        </p:sp>
        <p:sp>
          <p:nvSpPr>
            <p:cNvPr id="28" name="Freeform 17">
              <a:extLst>
                <a:ext uri="{FF2B5EF4-FFF2-40B4-BE49-F238E27FC236}">
                  <a16:creationId xmlns:a16="http://schemas.microsoft.com/office/drawing/2014/main" id="{BC79AB5E-8AA8-433D-811A-2DEC79C045B1}"/>
                </a:ext>
              </a:extLst>
            </p:cNvPr>
            <p:cNvSpPr/>
            <p:nvPr/>
          </p:nvSpPr>
          <p:spPr>
            <a:xfrm>
              <a:off x="2914234" y="4327292"/>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36" name="Group 35">
            <a:extLst>
              <a:ext uri="{FF2B5EF4-FFF2-40B4-BE49-F238E27FC236}">
                <a16:creationId xmlns:a16="http://schemas.microsoft.com/office/drawing/2014/main" id="{ABFF056E-6CD6-4BED-8946-863D244622FA}"/>
              </a:ext>
            </a:extLst>
          </p:cNvPr>
          <p:cNvGrpSpPr/>
          <p:nvPr/>
        </p:nvGrpSpPr>
        <p:grpSpPr>
          <a:xfrm>
            <a:off x="1942822" y="4244249"/>
            <a:ext cx="5274659" cy="923330"/>
            <a:chOff x="2914233" y="6366374"/>
            <a:chExt cx="7911988" cy="1384994"/>
          </a:xfrm>
        </p:grpSpPr>
        <p:sp>
          <p:nvSpPr>
            <p:cNvPr id="23" name="TextBox 15">
              <a:extLst>
                <a:ext uri="{FF2B5EF4-FFF2-40B4-BE49-F238E27FC236}">
                  <a16:creationId xmlns:a16="http://schemas.microsoft.com/office/drawing/2014/main" id="{19BCC1AA-E90B-46F4-B979-90C0702C07D5}"/>
                </a:ext>
              </a:extLst>
            </p:cNvPr>
            <p:cNvSpPr txBox="1"/>
            <p:nvPr/>
          </p:nvSpPr>
          <p:spPr>
            <a:xfrm>
              <a:off x="3957559" y="6366374"/>
              <a:ext cx="6868662" cy="1384994"/>
            </a:xfrm>
            <a:prstGeom prst="rect">
              <a:avLst/>
            </a:prstGeom>
          </p:spPr>
          <p:txBody>
            <a:bodyPr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Promulgate resolutions for SK objectives</a:t>
              </a:r>
            </a:p>
          </p:txBody>
        </p:sp>
        <p:sp>
          <p:nvSpPr>
            <p:cNvPr id="29" name="Freeform 17">
              <a:extLst>
                <a:ext uri="{FF2B5EF4-FFF2-40B4-BE49-F238E27FC236}">
                  <a16:creationId xmlns:a16="http://schemas.microsoft.com/office/drawing/2014/main" id="{9ECF65F2-4C8D-493D-9F91-D35BC8D7D172}"/>
                </a:ext>
              </a:extLst>
            </p:cNvPr>
            <p:cNvSpPr/>
            <p:nvPr/>
          </p:nvSpPr>
          <p:spPr>
            <a:xfrm>
              <a:off x="2914233" y="6423565"/>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sp>
        <p:nvSpPr>
          <p:cNvPr id="25" name="Rectangle 24">
            <a:extLst>
              <a:ext uri="{FF2B5EF4-FFF2-40B4-BE49-F238E27FC236}">
                <a16:creationId xmlns:a16="http://schemas.microsoft.com/office/drawing/2014/main" id="{1305FA11-6EDE-4A43-B68E-82F606BA94B6}"/>
              </a:ext>
            </a:extLst>
          </p:cNvPr>
          <p:cNvSpPr>
            <a:spLocks noChangeArrowheads="1"/>
          </p:cNvSpPr>
          <p:nvPr/>
        </p:nvSpPr>
        <p:spPr bwMode="auto">
          <a:xfrm>
            <a:off x="8891081" y="2836861"/>
            <a:ext cx="2998729"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Segoe UI Semibold" panose="020B0702040204020203" pitchFamily="34" charset="0"/>
                <a:cs typeface="Segoe UI Semibold" panose="020B0702040204020203" pitchFamily="34" charset="0"/>
              </a:rPr>
              <a:t>Powers and Functions </a:t>
            </a:r>
          </a:p>
          <a:p>
            <a:pPr algn="ctr"/>
            <a:r>
              <a:rPr lang="en-US" altLang="en-US" sz="2000" b="1" dirty="0">
                <a:latin typeface="Segoe UI Semibold" panose="020B0702040204020203" pitchFamily="34" charset="0"/>
                <a:cs typeface="Segoe UI Semibold" panose="020B0702040204020203" pitchFamily="34" charset="0"/>
              </a:rPr>
              <a:t>of the SK</a:t>
            </a:r>
          </a:p>
        </p:txBody>
      </p:sp>
      <p:sp>
        <p:nvSpPr>
          <p:cNvPr id="26" name="TextBox 25">
            <a:extLst>
              <a:ext uri="{FF2B5EF4-FFF2-40B4-BE49-F238E27FC236}">
                <a16:creationId xmlns:a16="http://schemas.microsoft.com/office/drawing/2014/main" id="{564664D9-3F45-4043-9147-58767B9E628E}"/>
              </a:ext>
            </a:extLst>
          </p:cNvPr>
          <p:cNvSpPr txBox="1"/>
          <p:nvPr/>
        </p:nvSpPr>
        <p:spPr>
          <a:xfrm>
            <a:off x="9436693" y="3507785"/>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8, IRR of RA 10742</a:t>
            </a:r>
          </a:p>
        </p:txBody>
      </p:sp>
    </p:spTree>
    <p:extLst>
      <p:ext uri="{BB962C8B-B14F-4D97-AF65-F5344CB8AC3E}">
        <p14:creationId xmlns:p14="http://schemas.microsoft.com/office/powerpoint/2010/main" val="85682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750"/>
                                        <p:tgtEl>
                                          <p:spTgt spid="35"/>
                                        </p:tgtEl>
                                      </p:cBhvr>
                                    </p:animEffect>
                                    <p:anim calcmode="lin" valueType="num">
                                      <p:cBhvr>
                                        <p:cTn id="13" dur="750" fill="hold"/>
                                        <p:tgtEl>
                                          <p:spTgt spid="35"/>
                                        </p:tgtEl>
                                        <p:attrNameLst>
                                          <p:attrName>ppt_x</p:attrName>
                                        </p:attrNameLst>
                                      </p:cBhvr>
                                      <p:tavLst>
                                        <p:tav tm="0">
                                          <p:val>
                                            <p:strVal val="#ppt_x"/>
                                          </p:val>
                                        </p:tav>
                                        <p:tav tm="100000">
                                          <p:val>
                                            <p:strVal val="#ppt_x"/>
                                          </p:val>
                                        </p:tav>
                                      </p:tavLst>
                                    </p:anim>
                                    <p:anim calcmode="lin" valueType="num">
                                      <p:cBhvr>
                                        <p:cTn id="14" dur="75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750"/>
                                        <p:tgtEl>
                                          <p:spTgt spid="36"/>
                                        </p:tgtEl>
                                      </p:cBhvr>
                                    </p:animEffect>
                                    <p:anim calcmode="lin" valueType="num">
                                      <p:cBhvr>
                                        <p:cTn id="18" dur="750" fill="hold"/>
                                        <p:tgtEl>
                                          <p:spTgt spid="36"/>
                                        </p:tgtEl>
                                        <p:attrNameLst>
                                          <p:attrName>ppt_x</p:attrName>
                                        </p:attrNameLst>
                                      </p:cBhvr>
                                      <p:tavLst>
                                        <p:tav tm="0">
                                          <p:val>
                                            <p:strVal val="#ppt_x"/>
                                          </p:val>
                                        </p:tav>
                                        <p:tav tm="100000">
                                          <p:val>
                                            <p:strVal val="#ppt_x"/>
                                          </p:val>
                                        </p:tav>
                                      </p:tavLst>
                                    </p:anim>
                                    <p:anim calcmode="lin" valueType="num">
                                      <p:cBhvr>
                                        <p:cTn id="19" dur="750" fill="hold"/>
                                        <p:tgtEl>
                                          <p:spTgt spid="36"/>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7BE4CF1-CFAC-4C0D-A098-D4E4678A1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38" name="Rectangle 37">
            <a:extLst>
              <a:ext uri="{FF2B5EF4-FFF2-40B4-BE49-F238E27FC236}">
                <a16:creationId xmlns:a16="http://schemas.microsoft.com/office/drawing/2014/main" id="{09A57E2A-1164-4D75-984D-35D1CA348786}"/>
              </a:ext>
            </a:extLst>
          </p:cNvPr>
          <p:cNvSpPr/>
          <p:nvPr/>
        </p:nvSpPr>
        <p:spPr>
          <a:xfrm>
            <a:off x="11762" y="0"/>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0" name="Group 29">
            <a:extLst>
              <a:ext uri="{FF2B5EF4-FFF2-40B4-BE49-F238E27FC236}">
                <a16:creationId xmlns:a16="http://schemas.microsoft.com/office/drawing/2014/main" id="{BCE35954-54A1-47AC-BC8A-1495F101E292}"/>
              </a:ext>
            </a:extLst>
          </p:cNvPr>
          <p:cNvGrpSpPr/>
          <p:nvPr/>
        </p:nvGrpSpPr>
        <p:grpSpPr>
          <a:xfrm>
            <a:off x="9026745" y="-764324"/>
            <a:ext cx="3632967" cy="2918519"/>
            <a:chOff x="13540117" y="-1146485"/>
            <a:chExt cx="5449451" cy="4377778"/>
          </a:xfrm>
        </p:grpSpPr>
        <p:sp>
          <p:nvSpPr>
            <p:cNvPr id="31" name="Oval 30">
              <a:extLst>
                <a:ext uri="{FF2B5EF4-FFF2-40B4-BE49-F238E27FC236}">
                  <a16:creationId xmlns:a16="http://schemas.microsoft.com/office/drawing/2014/main" id="{C1A21CA5-7FDF-40BD-9C2B-EA93DCEFB5FA}"/>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2" name="Oval 31">
              <a:extLst>
                <a:ext uri="{FF2B5EF4-FFF2-40B4-BE49-F238E27FC236}">
                  <a16:creationId xmlns:a16="http://schemas.microsoft.com/office/drawing/2014/main" id="{0528EE4A-1E99-4CBB-8D46-1B3A299AA670}"/>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3" name="Oval 32">
              <a:extLst>
                <a:ext uri="{FF2B5EF4-FFF2-40B4-BE49-F238E27FC236}">
                  <a16:creationId xmlns:a16="http://schemas.microsoft.com/office/drawing/2014/main" id="{722E26A4-C425-46E5-86A7-AC107C9C60E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 name="Group 1">
            <a:extLst>
              <a:ext uri="{FF2B5EF4-FFF2-40B4-BE49-F238E27FC236}">
                <a16:creationId xmlns:a16="http://schemas.microsoft.com/office/drawing/2014/main" id="{94F2DDFB-ECA8-4963-BD6A-52D802FA242A}"/>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229BBC08-B72B-431F-B1A0-79905D10A9E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3DCCFA3A-DB5D-4FC4-87C2-627C667A0993}"/>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5" name="Oval 4">
            <a:extLst>
              <a:ext uri="{FF2B5EF4-FFF2-40B4-BE49-F238E27FC236}">
                <a16:creationId xmlns:a16="http://schemas.microsoft.com/office/drawing/2014/main" id="{8700A3F3-BF5C-4638-BCEB-DE2D847C1137}"/>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TextBox 5">
            <a:extLst>
              <a:ext uri="{FF2B5EF4-FFF2-40B4-BE49-F238E27FC236}">
                <a16:creationId xmlns:a16="http://schemas.microsoft.com/office/drawing/2014/main" id="{B66EB01E-B599-43E8-9CCA-0AAFF486730E}"/>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grpSp>
        <p:nvGrpSpPr>
          <p:cNvPr id="8" name="Group 7">
            <a:extLst>
              <a:ext uri="{FF2B5EF4-FFF2-40B4-BE49-F238E27FC236}">
                <a16:creationId xmlns:a16="http://schemas.microsoft.com/office/drawing/2014/main" id="{CD044652-C00F-4B83-BD12-8252ED995942}"/>
              </a:ext>
            </a:extLst>
          </p:cNvPr>
          <p:cNvGrpSpPr/>
          <p:nvPr/>
        </p:nvGrpSpPr>
        <p:grpSpPr>
          <a:xfrm>
            <a:off x="9810386" y="374035"/>
            <a:ext cx="1857429" cy="2387641"/>
            <a:chOff x="5474710" y="1268760"/>
            <a:chExt cx="2271336" cy="3108476"/>
          </a:xfrm>
        </p:grpSpPr>
        <p:pic>
          <p:nvPicPr>
            <p:cNvPr id="9" name="Picture 4">
              <a:extLst>
                <a:ext uri="{FF2B5EF4-FFF2-40B4-BE49-F238E27FC236}">
                  <a16:creationId xmlns:a16="http://schemas.microsoft.com/office/drawing/2014/main" id="{2D1BD9D2-DACD-44B7-983A-D842D1D043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89C2B-5BA9-4E91-9BA0-351C9B2669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id="{A898A293-B1D3-42D2-8FCD-AEFB03DF8C42}"/>
              </a:ext>
            </a:extLst>
          </p:cNvPr>
          <p:cNvGrpSpPr/>
          <p:nvPr/>
        </p:nvGrpSpPr>
        <p:grpSpPr>
          <a:xfrm>
            <a:off x="1942824" y="1783082"/>
            <a:ext cx="6286777" cy="923330"/>
            <a:chOff x="2914235" y="2674620"/>
            <a:chExt cx="9430165" cy="1384996"/>
          </a:xfrm>
        </p:grpSpPr>
        <p:sp>
          <p:nvSpPr>
            <p:cNvPr id="14" name="TextBox 8">
              <a:extLst>
                <a:ext uri="{FF2B5EF4-FFF2-40B4-BE49-F238E27FC236}">
                  <a16:creationId xmlns:a16="http://schemas.microsoft.com/office/drawing/2014/main" id="{98A85B6D-4752-40B7-B843-3ED94A47EDC3}"/>
                </a:ext>
              </a:extLst>
            </p:cNvPr>
            <p:cNvSpPr txBox="1"/>
            <p:nvPr/>
          </p:nvSpPr>
          <p:spPr>
            <a:xfrm>
              <a:off x="3957558" y="2674620"/>
              <a:ext cx="8386842" cy="1384996"/>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Initiate and implement youth programs and projects</a:t>
              </a:r>
            </a:p>
          </p:txBody>
        </p:sp>
        <p:sp>
          <p:nvSpPr>
            <p:cNvPr id="27" name="Freeform 17">
              <a:extLst>
                <a:ext uri="{FF2B5EF4-FFF2-40B4-BE49-F238E27FC236}">
                  <a16:creationId xmlns:a16="http://schemas.microsoft.com/office/drawing/2014/main" id="{07F42349-B3A9-47C1-80A3-6EE5E3D71A40}"/>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35" name="Group 34">
            <a:extLst>
              <a:ext uri="{FF2B5EF4-FFF2-40B4-BE49-F238E27FC236}">
                <a16:creationId xmlns:a16="http://schemas.microsoft.com/office/drawing/2014/main" id="{5F4D97C3-9284-4364-99A7-EFED94D8749D}"/>
              </a:ext>
            </a:extLst>
          </p:cNvPr>
          <p:cNvGrpSpPr/>
          <p:nvPr/>
        </p:nvGrpSpPr>
        <p:grpSpPr>
          <a:xfrm>
            <a:off x="1942823" y="3035975"/>
            <a:ext cx="5904543" cy="923330"/>
            <a:chOff x="2914234" y="4308974"/>
            <a:chExt cx="8856814" cy="1384996"/>
          </a:xfrm>
        </p:grpSpPr>
        <p:sp>
          <p:nvSpPr>
            <p:cNvPr id="18" name="TextBox 10">
              <a:extLst>
                <a:ext uri="{FF2B5EF4-FFF2-40B4-BE49-F238E27FC236}">
                  <a16:creationId xmlns:a16="http://schemas.microsoft.com/office/drawing/2014/main" id="{3467369D-9B38-42D2-B789-6D5A10F45AAB}"/>
                </a:ext>
              </a:extLst>
            </p:cNvPr>
            <p:cNvSpPr txBox="1"/>
            <p:nvPr/>
          </p:nvSpPr>
          <p:spPr>
            <a:xfrm>
              <a:off x="3957557" y="4308974"/>
              <a:ext cx="7813491" cy="1384996"/>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Hold fund-raising activities in line with the CBYDP </a:t>
              </a:r>
            </a:p>
          </p:txBody>
        </p:sp>
        <p:sp>
          <p:nvSpPr>
            <p:cNvPr id="28" name="Freeform 17">
              <a:extLst>
                <a:ext uri="{FF2B5EF4-FFF2-40B4-BE49-F238E27FC236}">
                  <a16:creationId xmlns:a16="http://schemas.microsoft.com/office/drawing/2014/main" id="{BC79AB5E-8AA8-433D-811A-2DEC79C045B1}"/>
                </a:ext>
              </a:extLst>
            </p:cNvPr>
            <p:cNvSpPr/>
            <p:nvPr/>
          </p:nvSpPr>
          <p:spPr>
            <a:xfrm>
              <a:off x="2914234" y="4418732"/>
              <a:ext cx="624934"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grpSp>
        <p:nvGrpSpPr>
          <p:cNvPr id="36" name="Group 35">
            <a:extLst>
              <a:ext uri="{FF2B5EF4-FFF2-40B4-BE49-F238E27FC236}">
                <a16:creationId xmlns:a16="http://schemas.microsoft.com/office/drawing/2014/main" id="{ABFF056E-6CD6-4BED-8946-863D244622FA}"/>
              </a:ext>
            </a:extLst>
          </p:cNvPr>
          <p:cNvGrpSpPr/>
          <p:nvPr/>
        </p:nvGrpSpPr>
        <p:grpSpPr>
          <a:xfrm>
            <a:off x="1942822" y="4244249"/>
            <a:ext cx="7180858" cy="461665"/>
            <a:chOff x="2914233" y="6366374"/>
            <a:chExt cx="10771287" cy="692497"/>
          </a:xfrm>
        </p:grpSpPr>
        <p:sp>
          <p:nvSpPr>
            <p:cNvPr id="23" name="TextBox 15">
              <a:extLst>
                <a:ext uri="{FF2B5EF4-FFF2-40B4-BE49-F238E27FC236}">
                  <a16:creationId xmlns:a16="http://schemas.microsoft.com/office/drawing/2014/main" id="{19BCC1AA-E90B-46F4-B979-90C0702C07D5}"/>
                </a:ext>
              </a:extLst>
            </p:cNvPr>
            <p:cNvSpPr txBox="1"/>
            <p:nvPr/>
          </p:nvSpPr>
          <p:spPr>
            <a:xfrm>
              <a:off x="3957558" y="6366374"/>
              <a:ext cx="9727962" cy="692497"/>
            </a:xfrm>
            <a:prstGeom prst="rect">
              <a:avLst/>
            </a:prstGeom>
          </p:spPr>
          <p:txBody>
            <a:bodyPr wrap="square" lIns="0" tIns="0" rIns="0" bIns="0" rtlCol="0" anchor="t">
              <a:spAutoFit/>
            </a:bodyPr>
            <a:lstStyle/>
            <a:p>
              <a:r>
                <a:rPr lang="en-US" sz="3000" dirty="0">
                  <a:solidFill>
                    <a:srgbClr val="002060"/>
                  </a:solidFill>
                  <a:latin typeface="Segoe UI Semibold" panose="020B0702040204020203" pitchFamily="34" charset="0"/>
                  <a:cs typeface="Segoe UI Semibold" panose="020B0702040204020203" pitchFamily="34" charset="0"/>
                </a:rPr>
                <a:t>Create regular or special committees</a:t>
              </a:r>
            </a:p>
          </p:txBody>
        </p:sp>
        <p:sp>
          <p:nvSpPr>
            <p:cNvPr id="29" name="Freeform 17">
              <a:extLst>
                <a:ext uri="{FF2B5EF4-FFF2-40B4-BE49-F238E27FC236}">
                  <a16:creationId xmlns:a16="http://schemas.microsoft.com/office/drawing/2014/main" id="{9ECF65F2-4C8D-493D-9F91-D35BC8D7D172}"/>
                </a:ext>
              </a:extLst>
            </p:cNvPr>
            <p:cNvSpPr/>
            <p:nvPr/>
          </p:nvSpPr>
          <p:spPr>
            <a:xfrm>
              <a:off x="2914233" y="6423565"/>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sp>
        <p:nvSpPr>
          <p:cNvPr id="25" name="Rectangle 24">
            <a:extLst>
              <a:ext uri="{FF2B5EF4-FFF2-40B4-BE49-F238E27FC236}">
                <a16:creationId xmlns:a16="http://schemas.microsoft.com/office/drawing/2014/main" id="{9AADC498-6211-4845-900F-16FA1F297AC5}"/>
              </a:ext>
            </a:extLst>
          </p:cNvPr>
          <p:cNvSpPr>
            <a:spLocks noChangeArrowheads="1"/>
          </p:cNvSpPr>
          <p:nvPr/>
        </p:nvSpPr>
        <p:spPr bwMode="auto">
          <a:xfrm>
            <a:off x="8891081" y="2836861"/>
            <a:ext cx="2998729"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Segoe UI Semibold" panose="020B0702040204020203" pitchFamily="34" charset="0"/>
                <a:cs typeface="Segoe UI Semibold" panose="020B0702040204020203" pitchFamily="34" charset="0"/>
              </a:rPr>
              <a:t>Powers and Functions </a:t>
            </a:r>
          </a:p>
          <a:p>
            <a:pPr algn="ctr"/>
            <a:r>
              <a:rPr lang="en-US" altLang="en-US" sz="2000" b="1" dirty="0">
                <a:latin typeface="Segoe UI Semibold" panose="020B0702040204020203" pitchFamily="34" charset="0"/>
                <a:cs typeface="Segoe UI Semibold" panose="020B0702040204020203" pitchFamily="34" charset="0"/>
              </a:rPr>
              <a:t>of the SK</a:t>
            </a:r>
          </a:p>
        </p:txBody>
      </p:sp>
      <p:sp>
        <p:nvSpPr>
          <p:cNvPr id="26" name="TextBox 25">
            <a:extLst>
              <a:ext uri="{FF2B5EF4-FFF2-40B4-BE49-F238E27FC236}">
                <a16:creationId xmlns:a16="http://schemas.microsoft.com/office/drawing/2014/main" id="{EA75171A-EE22-490F-80D2-82EEC730937E}"/>
              </a:ext>
            </a:extLst>
          </p:cNvPr>
          <p:cNvSpPr txBox="1"/>
          <p:nvPr/>
        </p:nvSpPr>
        <p:spPr>
          <a:xfrm>
            <a:off x="9436693" y="3507785"/>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8, IRR of RA 10742</a:t>
            </a:r>
          </a:p>
        </p:txBody>
      </p:sp>
    </p:spTree>
    <p:extLst>
      <p:ext uri="{BB962C8B-B14F-4D97-AF65-F5344CB8AC3E}">
        <p14:creationId xmlns:p14="http://schemas.microsoft.com/office/powerpoint/2010/main" val="218151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750"/>
                                        <p:tgtEl>
                                          <p:spTgt spid="35"/>
                                        </p:tgtEl>
                                      </p:cBhvr>
                                    </p:animEffect>
                                    <p:anim calcmode="lin" valueType="num">
                                      <p:cBhvr>
                                        <p:cTn id="13" dur="750" fill="hold"/>
                                        <p:tgtEl>
                                          <p:spTgt spid="35"/>
                                        </p:tgtEl>
                                        <p:attrNameLst>
                                          <p:attrName>ppt_x</p:attrName>
                                        </p:attrNameLst>
                                      </p:cBhvr>
                                      <p:tavLst>
                                        <p:tav tm="0">
                                          <p:val>
                                            <p:strVal val="#ppt_x"/>
                                          </p:val>
                                        </p:tav>
                                        <p:tav tm="100000">
                                          <p:val>
                                            <p:strVal val="#ppt_x"/>
                                          </p:val>
                                        </p:tav>
                                      </p:tavLst>
                                    </p:anim>
                                    <p:anim calcmode="lin" valueType="num">
                                      <p:cBhvr>
                                        <p:cTn id="14" dur="75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750"/>
                                        <p:tgtEl>
                                          <p:spTgt spid="36"/>
                                        </p:tgtEl>
                                      </p:cBhvr>
                                    </p:animEffect>
                                    <p:anim calcmode="lin" valueType="num">
                                      <p:cBhvr>
                                        <p:cTn id="18" dur="750" fill="hold"/>
                                        <p:tgtEl>
                                          <p:spTgt spid="36"/>
                                        </p:tgtEl>
                                        <p:attrNameLst>
                                          <p:attrName>ppt_x</p:attrName>
                                        </p:attrNameLst>
                                      </p:cBhvr>
                                      <p:tavLst>
                                        <p:tav tm="0">
                                          <p:val>
                                            <p:strVal val="#ppt_x"/>
                                          </p:val>
                                        </p:tav>
                                        <p:tav tm="100000">
                                          <p:val>
                                            <p:strVal val="#ppt_x"/>
                                          </p:val>
                                        </p:tav>
                                      </p:tavLst>
                                    </p:anim>
                                    <p:anim calcmode="lin" valueType="num">
                                      <p:cBhvr>
                                        <p:cTn id="19" dur="7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C245D6F-5AF5-4BE5-815B-BF5F9A0C3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762" y="0"/>
            <a:ext cx="12165366" cy="6858000"/>
          </a:xfrm>
          <a:prstGeom prst="rect">
            <a:avLst/>
          </a:prstGeom>
        </p:spPr>
      </p:pic>
      <p:sp>
        <p:nvSpPr>
          <p:cNvPr id="20" name="Rectangle 19">
            <a:extLst>
              <a:ext uri="{FF2B5EF4-FFF2-40B4-BE49-F238E27FC236}">
                <a16:creationId xmlns:a16="http://schemas.microsoft.com/office/drawing/2014/main" id="{49C456B8-64A1-4C9E-814F-A3E03AF1E421}"/>
              </a:ext>
            </a:extLst>
          </p:cNvPr>
          <p:cNvSpPr/>
          <p:nvPr/>
        </p:nvSpPr>
        <p:spPr>
          <a:xfrm>
            <a:off x="11762" y="0"/>
            <a:ext cx="12192000" cy="6858000"/>
          </a:xfrm>
          <a:prstGeom prst="rect">
            <a:avLst/>
          </a:prstGeom>
          <a:solidFill>
            <a:srgbClr val="F7F7F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0" name="Group 29">
            <a:extLst>
              <a:ext uri="{FF2B5EF4-FFF2-40B4-BE49-F238E27FC236}">
                <a16:creationId xmlns:a16="http://schemas.microsoft.com/office/drawing/2014/main" id="{BCE35954-54A1-47AC-BC8A-1495F101E292}"/>
              </a:ext>
            </a:extLst>
          </p:cNvPr>
          <p:cNvGrpSpPr/>
          <p:nvPr/>
        </p:nvGrpSpPr>
        <p:grpSpPr>
          <a:xfrm>
            <a:off x="9026745" y="-764324"/>
            <a:ext cx="3632967" cy="2918519"/>
            <a:chOff x="13540117" y="-1146485"/>
            <a:chExt cx="5449451" cy="4377778"/>
          </a:xfrm>
        </p:grpSpPr>
        <p:sp>
          <p:nvSpPr>
            <p:cNvPr id="31" name="Oval 30">
              <a:extLst>
                <a:ext uri="{FF2B5EF4-FFF2-40B4-BE49-F238E27FC236}">
                  <a16:creationId xmlns:a16="http://schemas.microsoft.com/office/drawing/2014/main" id="{C1A21CA5-7FDF-40BD-9C2B-EA93DCEFB5FA}"/>
                </a:ext>
              </a:extLst>
            </p:cNvPr>
            <p:cNvSpPr/>
            <p:nvPr/>
          </p:nvSpPr>
          <p:spPr>
            <a:xfrm>
              <a:off x="14956494" y="-974133"/>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2" name="Oval 31">
              <a:extLst>
                <a:ext uri="{FF2B5EF4-FFF2-40B4-BE49-F238E27FC236}">
                  <a16:creationId xmlns:a16="http://schemas.microsoft.com/office/drawing/2014/main" id="{0528EE4A-1E99-4CBB-8D46-1B3A299AA670}"/>
                </a:ext>
              </a:extLst>
            </p:cNvPr>
            <p:cNvSpPr/>
            <p:nvPr/>
          </p:nvSpPr>
          <p:spPr>
            <a:xfrm>
              <a:off x="14232617" y="-1146485"/>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33" name="Oval 32">
              <a:extLst>
                <a:ext uri="{FF2B5EF4-FFF2-40B4-BE49-F238E27FC236}">
                  <a16:creationId xmlns:a16="http://schemas.microsoft.com/office/drawing/2014/main" id="{722E26A4-C425-46E5-86A7-AC107C9C60EC}"/>
                </a:ext>
              </a:extLst>
            </p:cNvPr>
            <p:cNvSpPr/>
            <p:nvPr/>
          </p:nvSpPr>
          <p:spPr>
            <a:xfrm>
              <a:off x="13540117" y="-801781"/>
              <a:ext cx="4033074" cy="4033074"/>
            </a:xfrm>
            <a:prstGeom prst="ellipse">
              <a:avLst/>
            </a:prstGeom>
            <a:solidFill>
              <a:schemeClr val="tx1">
                <a:lumMod val="85000"/>
                <a:lumOff val="15000"/>
                <a:alpha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grpSp>
      <p:grpSp>
        <p:nvGrpSpPr>
          <p:cNvPr id="2" name="Group 1">
            <a:extLst>
              <a:ext uri="{FF2B5EF4-FFF2-40B4-BE49-F238E27FC236}">
                <a16:creationId xmlns:a16="http://schemas.microsoft.com/office/drawing/2014/main" id="{94F2DDFB-ECA8-4963-BD6A-52D802FA242A}"/>
              </a:ext>
            </a:extLst>
          </p:cNvPr>
          <p:cNvGrpSpPr/>
          <p:nvPr/>
        </p:nvGrpSpPr>
        <p:grpSpPr>
          <a:xfrm>
            <a:off x="7874000" y="3733800"/>
            <a:ext cx="4320209" cy="3124200"/>
            <a:chOff x="11811000" y="5600700"/>
            <a:chExt cx="6480313" cy="4686300"/>
          </a:xfrm>
        </p:grpSpPr>
        <p:pic>
          <p:nvPicPr>
            <p:cNvPr id="3" name="Google Shape;24;p11">
              <a:extLst>
                <a:ext uri="{FF2B5EF4-FFF2-40B4-BE49-F238E27FC236}">
                  <a16:creationId xmlns:a16="http://schemas.microsoft.com/office/drawing/2014/main" id="{229BBC08-B72B-431F-B1A0-79905D10A9E7}"/>
                </a:ext>
              </a:extLst>
            </p:cNvPr>
            <p:cNvPicPr preferRelativeResize="0"/>
            <p:nvPr/>
          </p:nvPicPr>
          <p:blipFill rotWithShape="1">
            <a:blip r:embed="rId4">
              <a:clrChange>
                <a:clrFrom>
                  <a:srgbClr val="FFFFFF"/>
                </a:clrFrom>
                <a:clrTo>
                  <a:srgbClr val="FFFFFF">
                    <a:alpha val="0"/>
                  </a:srgbClr>
                </a:clrTo>
              </a:clrChange>
              <a:alphaModFix/>
            </a:blip>
            <a:srcRect l="45265" t="39846" r="4953" b="8116"/>
            <a:stretch/>
          </p:blipFill>
          <p:spPr>
            <a:xfrm>
              <a:off x="11811000" y="5600700"/>
              <a:ext cx="6480313" cy="4686300"/>
            </a:xfrm>
            <a:prstGeom prst="rect">
              <a:avLst/>
            </a:prstGeom>
            <a:noFill/>
            <a:ln>
              <a:noFill/>
            </a:ln>
          </p:spPr>
        </p:pic>
        <p:pic>
          <p:nvPicPr>
            <p:cNvPr id="4" name="Google Shape;22;p10" descr="C:\Users\abby\Desktop\COA Style Guide\Assets\COA Logo.png">
              <a:extLst>
                <a:ext uri="{FF2B5EF4-FFF2-40B4-BE49-F238E27FC236}">
                  <a16:creationId xmlns:a16="http://schemas.microsoft.com/office/drawing/2014/main" id="{3DCCFA3A-DB5D-4FC4-87C2-627C667A0993}"/>
                </a:ext>
              </a:extLst>
            </p:cNvPr>
            <p:cNvPicPr preferRelativeResize="0"/>
            <p:nvPr/>
          </p:nvPicPr>
          <p:blipFill rotWithShape="1">
            <a:blip r:embed="rId5">
              <a:alphaModFix/>
            </a:blip>
            <a:srcRect/>
            <a:stretch/>
          </p:blipFill>
          <p:spPr>
            <a:xfrm>
              <a:off x="16306800" y="8343900"/>
              <a:ext cx="1676400" cy="1628775"/>
            </a:xfrm>
            <a:prstGeom prst="rect">
              <a:avLst/>
            </a:prstGeom>
            <a:noFill/>
            <a:ln>
              <a:noFill/>
            </a:ln>
          </p:spPr>
        </p:pic>
      </p:grpSp>
      <p:sp>
        <p:nvSpPr>
          <p:cNvPr id="5" name="Oval 4">
            <a:extLst>
              <a:ext uri="{FF2B5EF4-FFF2-40B4-BE49-F238E27FC236}">
                <a16:creationId xmlns:a16="http://schemas.microsoft.com/office/drawing/2014/main" id="{8700A3F3-BF5C-4638-BCEB-DE2D847C1137}"/>
              </a:ext>
            </a:extLst>
          </p:cNvPr>
          <p:cNvSpPr/>
          <p:nvPr/>
        </p:nvSpPr>
        <p:spPr>
          <a:xfrm>
            <a:off x="8722864" y="1245640"/>
            <a:ext cx="3166946" cy="3166946"/>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200"/>
          </a:p>
        </p:txBody>
      </p:sp>
      <p:sp>
        <p:nvSpPr>
          <p:cNvPr id="6" name="TextBox 5">
            <a:extLst>
              <a:ext uri="{FF2B5EF4-FFF2-40B4-BE49-F238E27FC236}">
                <a16:creationId xmlns:a16="http://schemas.microsoft.com/office/drawing/2014/main" id="{B66EB01E-B599-43E8-9CCA-0AAFF486730E}"/>
              </a:ext>
            </a:extLst>
          </p:cNvPr>
          <p:cNvSpPr txBox="1"/>
          <p:nvPr/>
        </p:nvSpPr>
        <p:spPr>
          <a:xfrm>
            <a:off x="1" y="138073"/>
            <a:ext cx="9588391" cy="477054"/>
          </a:xfrm>
          <a:prstGeom prst="rect">
            <a:avLst/>
          </a:prstGeom>
          <a:solidFill>
            <a:schemeClr val="tx2"/>
          </a:solidFill>
        </p:spPr>
        <p:txBody>
          <a:bodyPr wrap="square" rtlCol="0">
            <a:spAutoFit/>
          </a:bodyPr>
          <a:lstStyle/>
          <a:p>
            <a:r>
              <a:rPr lang="en-US" sz="2500" dirty="0">
                <a:solidFill>
                  <a:schemeClr val="bg1"/>
                </a:solidFill>
                <a:latin typeface="Arial Black" panose="020B0A04020102020204" pitchFamily="34" charset="0"/>
              </a:rPr>
              <a:t>Background Information of IRR of RA No. 10742</a:t>
            </a:r>
            <a:endParaRPr lang="en-PH" sz="2500" dirty="0">
              <a:solidFill>
                <a:schemeClr val="bg1"/>
              </a:solidFill>
              <a:latin typeface="Arial Black" panose="020B0A04020102020204" pitchFamily="34" charset="0"/>
            </a:endParaRPr>
          </a:p>
        </p:txBody>
      </p:sp>
      <p:grpSp>
        <p:nvGrpSpPr>
          <p:cNvPr id="8" name="Group 7">
            <a:extLst>
              <a:ext uri="{FF2B5EF4-FFF2-40B4-BE49-F238E27FC236}">
                <a16:creationId xmlns:a16="http://schemas.microsoft.com/office/drawing/2014/main" id="{CD044652-C00F-4B83-BD12-8252ED995942}"/>
              </a:ext>
            </a:extLst>
          </p:cNvPr>
          <p:cNvGrpSpPr/>
          <p:nvPr/>
        </p:nvGrpSpPr>
        <p:grpSpPr>
          <a:xfrm>
            <a:off x="9810386" y="374035"/>
            <a:ext cx="1857429" cy="2387641"/>
            <a:chOff x="5474710" y="1268760"/>
            <a:chExt cx="2271336" cy="3108476"/>
          </a:xfrm>
        </p:grpSpPr>
        <p:pic>
          <p:nvPicPr>
            <p:cNvPr id="9" name="Picture 4">
              <a:extLst>
                <a:ext uri="{FF2B5EF4-FFF2-40B4-BE49-F238E27FC236}">
                  <a16:creationId xmlns:a16="http://schemas.microsoft.com/office/drawing/2014/main" id="{2D1BD9D2-DACD-44B7-983A-D842D1D0436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4710" y="1268760"/>
              <a:ext cx="2271336" cy="310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CA489C2B-5BA9-4E91-9BA0-351C9B2669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1110" y="1460575"/>
              <a:ext cx="1878535" cy="239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id="{A898A293-B1D3-42D2-8FCD-AEFB03DF8C42}"/>
              </a:ext>
            </a:extLst>
          </p:cNvPr>
          <p:cNvGrpSpPr/>
          <p:nvPr/>
        </p:nvGrpSpPr>
        <p:grpSpPr>
          <a:xfrm>
            <a:off x="302191" y="841691"/>
            <a:ext cx="8912508" cy="3939540"/>
            <a:chOff x="2914235" y="2781300"/>
            <a:chExt cx="10067820" cy="6033555"/>
          </a:xfrm>
        </p:grpSpPr>
        <p:sp>
          <p:nvSpPr>
            <p:cNvPr id="14" name="TextBox 8">
              <a:extLst>
                <a:ext uri="{FF2B5EF4-FFF2-40B4-BE49-F238E27FC236}">
                  <a16:creationId xmlns:a16="http://schemas.microsoft.com/office/drawing/2014/main" id="{98A85B6D-4752-40B7-B843-3ED94A47EDC3}"/>
                </a:ext>
              </a:extLst>
            </p:cNvPr>
            <p:cNvSpPr txBox="1"/>
            <p:nvPr/>
          </p:nvSpPr>
          <p:spPr>
            <a:xfrm>
              <a:off x="3957558" y="2781300"/>
              <a:ext cx="9024497" cy="6033555"/>
            </a:xfrm>
            <a:prstGeom prst="rect">
              <a:avLst/>
            </a:prstGeom>
          </p:spPr>
          <p:txBody>
            <a:bodyPr wrap="square" lIns="0" tIns="0" rIns="0" bIns="0" rtlCol="0" anchor="t">
              <a:spAutoFit/>
            </a:bodyPr>
            <a:lstStyle/>
            <a:p>
              <a:r>
                <a:rPr lang="en-US" sz="2800" dirty="0">
                  <a:solidFill>
                    <a:srgbClr val="002060"/>
                  </a:solidFill>
                  <a:latin typeface="Segoe UI Semibold" panose="020B0702040204020203" pitchFamily="34" charset="0"/>
                  <a:cs typeface="Segoe UI Semibold" panose="020B0702040204020203" pitchFamily="34" charset="0"/>
                </a:rPr>
                <a:t>Submit the annual and end-of-term program accomplishments and financial reports to the Sangguniang Barangay, present the same to the KK assembly copy furnished LGOO, LYDC, COA and NYC</a:t>
              </a:r>
            </a:p>
            <a:p>
              <a:endParaRPr lang="en-US" sz="2800" dirty="0">
                <a:solidFill>
                  <a:srgbClr val="002060"/>
                </a:solidFill>
                <a:latin typeface="Segoe UI Semibold" panose="020B0702040204020203" pitchFamily="34" charset="0"/>
                <a:cs typeface="Segoe UI Semibold" panose="020B0702040204020203" pitchFamily="34" charset="0"/>
              </a:endParaRPr>
            </a:p>
            <a:p>
              <a:r>
                <a:rPr lang="en-US" sz="2800" dirty="0">
                  <a:solidFill>
                    <a:srgbClr val="002060"/>
                  </a:solidFill>
                  <a:latin typeface="Segoe UI Semibold" panose="020B0702040204020203" pitchFamily="34" charset="0"/>
                  <a:cs typeface="Segoe UI Semibold" panose="020B0702040204020203" pitchFamily="34" charset="0"/>
                </a:rPr>
                <a:t>Partner with LYDC in planning and executing programs and projects for the youth</a:t>
              </a:r>
            </a:p>
            <a:p>
              <a:endParaRPr lang="en-US" sz="2800" dirty="0">
                <a:solidFill>
                  <a:srgbClr val="002060"/>
                </a:solidFill>
                <a:latin typeface="Segoe UI Semibold" panose="020B0702040204020203" pitchFamily="34" charset="0"/>
                <a:cs typeface="Segoe UI Semibold" panose="020B0702040204020203" pitchFamily="34" charset="0"/>
              </a:endParaRPr>
            </a:p>
          </p:txBody>
        </p:sp>
        <p:sp>
          <p:nvSpPr>
            <p:cNvPr id="27" name="Freeform 17">
              <a:extLst>
                <a:ext uri="{FF2B5EF4-FFF2-40B4-BE49-F238E27FC236}">
                  <a16:creationId xmlns:a16="http://schemas.microsoft.com/office/drawing/2014/main" id="{07F42349-B3A9-47C1-80A3-6EE5E3D71A40}"/>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sp>
        <p:nvSpPr>
          <p:cNvPr id="21" name="Rectangle 20">
            <a:extLst>
              <a:ext uri="{FF2B5EF4-FFF2-40B4-BE49-F238E27FC236}">
                <a16:creationId xmlns:a16="http://schemas.microsoft.com/office/drawing/2014/main" id="{4497AEA8-D687-45CC-AD03-9BBC7292DAEF}"/>
              </a:ext>
            </a:extLst>
          </p:cNvPr>
          <p:cNvSpPr>
            <a:spLocks noChangeArrowheads="1"/>
          </p:cNvSpPr>
          <p:nvPr/>
        </p:nvSpPr>
        <p:spPr bwMode="auto">
          <a:xfrm>
            <a:off x="8891081" y="2836861"/>
            <a:ext cx="2998729" cy="7078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Segoe UI Semibold" panose="020B0702040204020203" pitchFamily="34" charset="0"/>
                <a:cs typeface="Segoe UI Semibold" panose="020B0702040204020203" pitchFamily="34" charset="0"/>
              </a:rPr>
              <a:t>Powers and Functions </a:t>
            </a:r>
          </a:p>
          <a:p>
            <a:pPr algn="ctr"/>
            <a:r>
              <a:rPr lang="en-US" altLang="en-US" sz="2000" b="1" dirty="0">
                <a:latin typeface="Segoe UI Semibold" panose="020B0702040204020203" pitchFamily="34" charset="0"/>
                <a:cs typeface="Segoe UI Semibold" panose="020B0702040204020203" pitchFamily="34" charset="0"/>
              </a:rPr>
              <a:t>of the SK</a:t>
            </a:r>
          </a:p>
        </p:txBody>
      </p:sp>
      <p:sp>
        <p:nvSpPr>
          <p:cNvPr id="22" name="TextBox 21">
            <a:extLst>
              <a:ext uri="{FF2B5EF4-FFF2-40B4-BE49-F238E27FC236}">
                <a16:creationId xmlns:a16="http://schemas.microsoft.com/office/drawing/2014/main" id="{7DAA68D9-A639-431E-815F-41F6FDF3019C}"/>
              </a:ext>
            </a:extLst>
          </p:cNvPr>
          <p:cNvSpPr txBox="1"/>
          <p:nvPr/>
        </p:nvSpPr>
        <p:spPr>
          <a:xfrm>
            <a:off x="9436693" y="3507785"/>
            <a:ext cx="2082800" cy="276999"/>
          </a:xfrm>
          <a:prstGeom prst="rect">
            <a:avLst/>
          </a:prstGeom>
          <a:noFill/>
        </p:spPr>
        <p:txBody>
          <a:bodyPr wrap="square" rtlCol="0">
            <a:spAutoFit/>
          </a:bodyPr>
          <a:lstStyle/>
          <a:p>
            <a:r>
              <a:rPr lang="en-US" sz="1200" i="1" dirty="0">
                <a:latin typeface="Segoe UI Semibold" panose="020B0702040204020203" pitchFamily="34" charset="0"/>
                <a:cs typeface="Segoe UI Semibold" panose="020B0702040204020203" pitchFamily="34" charset="0"/>
              </a:rPr>
              <a:t>Sec. 8, IRR of RA 10742</a:t>
            </a:r>
          </a:p>
        </p:txBody>
      </p:sp>
      <p:grpSp>
        <p:nvGrpSpPr>
          <p:cNvPr id="23" name="Group 22">
            <a:extLst>
              <a:ext uri="{FF2B5EF4-FFF2-40B4-BE49-F238E27FC236}">
                <a16:creationId xmlns:a16="http://schemas.microsoft.com/office/drawing/2014/main" id="{3E9DF59F-3DE3-4753-A99D-589C789E0744}"/>
              </a:ext>
            </a:extLst>
          </p:cNvPr>
          <p:cNvGrpSpPr/>
          <p:nvPr/>
        </p:nvGrpSpPr>
        <p:grpSpPr>
          <a:xfrm>
            <a:off x="302190" y="841552"/>
            <a:ext cx="8912508" cy="5693866"/>
            <a:chOff x="2914235" y="2781300"/>
            <a:chExt cx="10067820" cy="8720372"/>
          </a:xfrm>
        </p:grpSpPr>
        <p:sp>
          <p:nvSpPr>
            <p:cNvPr id="24" name="TextBox 8">
              <a:extLst>
                <a:ext uri="{FF2B5EF4-FFF2-40B4-BE49-F238E27FC236}">
                  <a16:creationId xmlns:a16="http://schemas.microsoft.com/office/drawing/2014/main" id="{33C6F74E-5401-4B93-ADB0-874211188A92}"/>
                </a:ext>
              </a:extLst>
            </p:cNvPr>
            <p:cNvSpPr txBox="1"/>
            <p:nvPr/>
          </p:nvSpPr>
          <p:spPr>
            <a:xfrm>
              <a:off x="3957558" y="2781300"/>
              <a:ext cx="9024497" cy="8720372"/>
            </a:xfrm>
            <a:prstGeom prst="rect">
              <a:avLst/>
            </a:prstGeom>
          </p:spPr>
          <p:txBody>
            <a:bodyPr wrap="square" lIns="0" tIns="0" rIns="0" bIns="0" rtlCol="0" anchor="t">
              <a:spAutoFit/>
            </a:bodyPr>
            <a:lstStyle/>
            <a:p>
              <a:r>
                <a:rPr lang="en-US" sz="2800" dirty="0">
                  <a:solidFill>
                    <a:srgbClr val="002060"/>
                  </a:solidFill>
                  <a:latin typeface="Segoe UI Semibold" panose="020B0702040204020203" pitchFamily="34" charset="0"/>
                  <a:cs typeface="Segoe UI Semibold" panose="020B0702040204020203" pitchFamily="34" charset="0"/>
                </a:rPr>
                <a:t>Submit the annual and end-of-term program accomplishments and financial reports to the Sangguniang Barangay, present the same to the KK assembly copy furnished LGOO, LYDC, COA and NYC</a:t>
              </a:r>
            </a:p>
            <a:p>
              <a:endParaRPr lang="en-US" sz="2800" dirty="0">
                <a:solidFill>
                  <a:srgbClr val="002060"/>
                </a:solidFill>
                <a:latin typeface="Segoe UI Semibold" panose="020B0702040204020203" pitchFamily="34" charset="0"/>
                <a:cs typeface="Segoe UI Semibold" panose="020B0702040204020203" pitchFamily="34" charset="0"/>
              </a:endParaRPr>
            </a:p>
            <a:p>
              <a:r>
                <a:rPr lang="en-US" sz="2800" dirty="0">
                  <a:solidFill>
                    <a:srgbClr val="002060"/>
                  </a:solidFill>
                  <a:latin typeface="Segoe UI Semibold" panose="020B0702040204020203" pitchFamily="34" charset="0"/>
                  <a:cs typeface="Segoe UI Semibold" panose="020B0702040204020203" pitchFamily="34" charset="0"/>
                </a:rPr>
                <a:t>Partner with LYDC in planning and executing programs and projects for the youth</a:t>
              </a:r>
            </a:p>
            <a:p>
              <a:endParaRPr lang="en-US" sz="2800" dirty="0">
                <a:solidFill>
                  <a:srgbClr val="002060"/>
                </a:solidFill>
                <a:latin typeface="Segoe UI Semibold" panose="020B0702040204020203" pitchFamily="34" charset="0"/>
                <a:cs typeface="Segoe UI Semibold" panose="020B0702040204020203" pitchFamily="34" charset="0"/>
              </a:endParaRPr>
            </a:p>
            <a:p>
              <a:r>
                <a:rPr lang="en-US" sz="2800" dirty="0">
                  <a:solidFill>
                    <a:srgbClr val="002060"/>
                  </a:solidFill>
                  <a:latin typeface="Segoe UI Semibold" panose="020B0702040204020203" pitchFamily="34" charset="0"/>
                  <a:cs typeface="Segoe UI Semibold" panose="020B0702040204020203" pitchFamily="34" charset="0"/>
                </a:rPr>
                <a:t>Conduct youth profiling, establish, maintain and update youth database and ensure proper turnover to next set of officers </a:t>
              </a:r>
            </a:p>
            <a:p>
              <a:endParaRPr lang="en-US" sz="2800" dirty="0">
                <a:solidFill>
                  <a:srgbClr val="002060"/>
                </a:solidFill>
                <a:latin typeface="Segoe UI Semibold" panose="020B0702040204020203" pitchFamily="34" charset="0"/>
                <a:cs typeface="Segoe UI Semibold" panose="020B0702040204020203" pitchFamily="34" charset="0"/>
              </a:endParaRPr>
            </a:p>
          </p:txBody>
        </p:sp>
        <p:sp>
          <p:nvSpPr>
            <p:cNvPr id="25" name="Freeform 17">
              <a:extLst>
                <a:ext uri="{FF2B5EF4-FFF2-40B4-BE49-F238E27FC236}">
                  <a16:creationId xmlns:a16="http://schemas.microsoft.com/office/drawing/2014/main" id="{2D42021A-0BA8-4F12-9D1A-9E69CE36900B}"/>
                </a:ext>
              </a:extLst>
            </p:cNvPr>
            <p:cNvSpPr/>
            <p:nvPr/>
          </p:nvSpPr>
          <p:spPr>
            <a:xfrm>
              <a:off x="2914235" y="2781300"/>
              <a:ext cx="624935" cy="6249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DE59">
                    <a:alpha val="100000"/>
                  </a:srgbClr>
                </a:gs>
                <a:gs pos="100000">
                  <a:srgbClr val="FF914D">
                    <a:alpha val="100000"/>
                  </a:srgbClr>
                </a:gs>
              </a:gsLst>
              <a:lin ang="0"/>
            </a:gradFill>
          </p:spPr>
          <p:txBody>
            <a:bodyPr/>
            <a:lstStyle/>
            <a:p>
              <a:endParaRPr lang="en-PH"/>
            </a:p>
          </p:txBody>
        </p:sp>
      </p:grpSp>
    </p:spTree>
    <p:extLst>
      <p:ext uri="{BB962C8B-B14F-4D97-AF65-F5344CB8AC3E}">
        <p14:creationId xmlns:p14="http://schemas.microsoft.com/office/powerpoint/2010/main" val="35218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anim calcmode="lin" valueType="num">
                                      <p:cBhvr>
                                        <p:cTn id="14" dur="750" fill="hold"/>
                                        <p:tgtEl>
                                          <p:spTgt spid="23"/>
                                        </p:tgtEl>
                                        <p:attrNameLst>
                                          <p:attrName>ppt_x</p:attrName>
                                        </p:attrNameLst>
                                      </p:cBhvr>
                                      <p:tavLst>
                                        <p:tav tm="0">
                                          <p:val>
                                            <p:strVal val="#ppt_x"/>
                                          </p:val>
                                        </p:tav>
                                        <p:tav tm="100000">
                                          <p:val>
                                            <p:strVal val="#ppt_x"/>
                                          </p:val>
                                        </p:tav>
                                      </p:tavLst>
                                    </p:anim>
                                    <p:anim calcmode="lin" valueType="num">
                                      <p:cBhvr>
                                        <p:cTn id="15"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2224</Words>
  <Application>Microsoft Office PowerPoint</Application>
  <PresentationFormat>Widescreen</PresentationFormat>
  <Paragraphs>390</Paragraphs>
  <Slides>52</Slides>
  <Notes>50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Aldhabi</vt:lpstr>
      <vt:lpstr>Arial</vt:lpstr>
      <vt:lpstr>Arial Black</vt:lpstr>
      <vt:lpstr>Arial Unicode MS</vt:lpstr>
      <vt:lpstr>Calibri</vt:lpstr>
      <vt:lpstr>Calibri Light</vt:lpstr>
      <vt:lpstr>Canva Sans</vt:lpstr>
      <vt:lpstr>Courier New</vt:lpstr>
      <vt:lpstr>Franklin Gothic Book</vt:lpstr>
      <vt:lpstr>Gadugi</vt:lpstr>
      <vt:lpstr>Segoe UI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Rochelle H. Linsangan</dc:creator>
  <cp:lastModifiedBy>Roland C. Pondoc</cp:lastModifiedBy>
  <cp:revision>67</cp:revision>
  <dcterms:created xsi:type="dcterms:W3CDTF">2024-05-22T02:43:10Z</dcterms:created>
  <dcterms:modified xsi:type="dcterms:W3CDTF">2025-03-26T12:44:24Z</dcterms:modified>
</cp:coreProperties>
</file>